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theme/themeOverride1.xml" ContentType="application/vnd.openxmlformats-officedocument.themeOverride+xml"/>
  <Override PartName="/ppt/theme/themeOverride2.xml" ContentType="application/vnd.openxmlformats-officedocument.themeOverr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7" r:id="rId3"/>
    <p:sldMasterId id="2147483690" r:id="rId4"/>
    <p:sldMasterId id="2147483702" r:id="rId5"/>
  </p:sldMasterIdLst>
  <p:notesMasterIdLst>
    <p:notesMasterId r:id="rId80"/>
  </p:notesMasterIdLst>
  <p:sldIdLst>
    <p:sldId id="266" r:id="rId6"/>
    <p:sldId id="256" r:id="rId7"/>
    <p:sldId id="312" r:id="rId8"/>
    <p:sldId id="257" r:id="rId9"/>
    <p:sldId id="264" r:id="rId10"/>
    <p:sldId id="265" r:id="rId11"/>
    <p:sldId id="258" r:id="rId12"/>
    <p:sldId id="260" r:id="rId13"/>
    <p:sldId id="261" r:id="rId14"/>
    <p:sldId id="262" r:id="rId15"/>
    <p:sldId id="263" r:id="rId16"/>
    <p:sldId id="267" r:id="rId17"/>
    <p:sldId id="268" r:id="rId18"/>
    <p:sldId id="269" r:id="rId19"/>
    <p:sldId id="270" r:id="rId20"/>
    <p:sldId id="271" r:id="rId21"/>
    <p:sldId id="272" r:id="rId22"/>
    <p:sldId id="273" r:id="rId23"/>
    <p:sldId id="274" r:id="rId24"/>
    <p:sldId id="506" r:id="rId25"/>
    <p:sldId id="493" r:id="rId26"/>
    <p:sldId id="509" r:id="rId27"/>
    <p:sldId id="324" r:id="rId28"/>
    <p:sldId id="492" r:id="rId29"/>
    <p:sldId id="494" r:id="rId30"/>
    <p:sldId id="495" r:id="rId31"/>
    <p:sldId id="501" r:id="rId32"/>
    <p:sldId id="499" r:id="rId33"/>
    <p:sldId id="500" r:id="rId34"/>
    <p:sldId id="502" r:id="rId35"/>
    <p:sldId id="505" r:id="rId36"/>
    <p:sldId id="277" r:id="rId37"/>
    <p:sldId id="313" r:id="rId38"/>
    <p:sldId id="315" r:id="rId39"/>
    <p:sldId id="508" r:id="rId40"/>
    <p:sldId id="316" r:id="rId41"/>
    <p:sldId id="317" r:id="rId42"/>
    <p:sldId id="507" r:id="rId43"/>
    <p:sldId id="323" r:id="rId44"/>
    <p:sldId id="276" r:id="rId45"/>
    <p:sldId id="278" r:id="rId46"/>
    <p:sldId id="279" r:id="rId47"/>
    <p:sldId id="280" r:id="rId48"/>
    <p:sldId id="281" r:id="rId49"/>
    <p:sldId id="282" r:id="rId50"/>
    <p:sldId id="283" r:id="rId51"/>
    <p:sldId id="284" r:id="rId52"/>
    <p:sldId id="285" r:id="rId53"/>
    <p:sldId id="286" r:id="rId54"/>
    <p:sldId id="287" r:id="rId55"/>
    <p:sldId id="288" r:id="rId56"/>
    <p:sldId id="289" r:id="rId57"/>
    <p:sldId id="290" r:id="rId58"/>
    <p:sldId id="291" r:id="rId59"/>
    <p:sldId id="292" r:id="rId60"/>
    <p:sldId id="293" r:id="rId61"/>
    <p:sldId id="294" r:id="rId62"/>
    <p:sldId id="295" r:id="rId63"/>
    <p:sldId id="296" r:id="rId64"/>
    <p:sldId id="297" r:id="rId65"/>
    <p:sldId id="298" r:id="rId66"/>
    <p:sldId id="299" r:id="rId67"/>
    <p:sldId id="300" r:id="rId68"/>
    <p:sldId id="301" r:id="rId69"/>
    <p:sldId id="302" r:id="rId70"/>
    <p:sldId id="303" r:id="rId71"/>
    <p:sldId id="304" r:id="rId72"/>
    <p:sldId id="305" r:id="rId73"/>
    <p:sldId id="306" r:id="rId74"/>
    <p:sldId id="307" r:id="rId75"/>
    <p:sldId id="308" r:id="rId76"/>
    <p:sldId id="309" r:id="rId77"/>
    <p:sldId id="310" r:id="rId78"/>
    <p:sldId id="311" r:id="rId7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60BC8B1A-7C93-4626-9BF7-8775202F2588}">
          <p14:sldIdLst>
            <p14:sldId id="266"/>
            <p14:sldId id="256"/>
            <p14:sldId id="312"/>
          </p14:sldIdLst>
        </p14:section>
        <p14:section name="Why" id="{96331140-DA14-4ED2-9358-9A9377EC87F4}">
          <p14:sldIdLst>
            <p14:sldId id="257"/>
            <p14:sldId id="264"/>
            <p14:sldId id="265"/>
            <p14:sldId id="258"/>
            <p14:sldId id="260"/>
            <p14:sldId id="261"/>
            <p14:sldId id="262"/>
            <p14:sldId id="263"/>
          </p14:sldIdLst>
        </p14:section>
        <p14:section name="ACT" id="{4E090BB4-01F9-4842-9F8A-0A6B05ADD6DC}">
          <p14:sldIdLst>
            <p14:sldId id="267"/>
            <p14:sldId id="268"/>
            <p14:sldId id="269"/>
            <p14:sldId id="270"/>
            <p14:sldId id="271"/>
            <p14:sldId id="272"/>
            <p14:sldId id="273"/>
            <p14:sldId id="274"/>
          </p14:sldIdLst>
        </p14:section>
        <p14:section name="DBT" id="{61250491-CCBE-4E9C-980F-651C30BAD087}">
          <p14:sldIdLst>
            <p14:sldId id="506"/>
            <p14:sldId id="493"/>
            <p14:sldId id="509"/>
            <p14:sldId id="324"/>
            <p14:sldId id="492"/>
            <p14:sldId id="494"/>
            <p14:sldId id="495"/>
            <p14:sldId id="501"/>
            <p14:sldId id="499"/>
            <p14:sldId id="500"/>
            <p14:sldId id="502"/>
            <p14:sldId id="505"/>
            <p14:sldId id="277"/>
            <p14:sldId id="313"/>
            <p14:sldId id="315"/>
            <p14:sldId id="508"/>
            <p14:sldId id="316"/>
            <p14:sldId id="317"/>
            <p14:sldId id="507"/>
            <p14:sldId id="323"/>
          </p14:sldIdLst>
        </p14:section>
        <p14:section name="EXTRA DBT CONTENT" id="{DCC7294B-42E3-43AA-88B7-A8760F1DA803}">
          <p14:sldIdLst>
            <p14:sldId id="276"/>
            <p14:sldId id="278"/>
            <p14:sldId id="279"/>
            <p14:sldId id="280"/>
            <p14:sldId id="281"/>
            <p14:sldId id="282"/>
            <p14:sldId id="283"/>
            <p14:sldId id="284"/>
            <p14:sldId id="285"/>
            <p14:sldId id="286"/>
            <p14:sldId id="287"/>
            <p14:sldId id="288"/>
            <p14:sldId id="289"/>
            <p14:sldId id="290"/>
            <p14:sldId id="291"/>
            <p14:sldId id="292"/>
            <p14:sldId id="293"/>
            <p14:sldId id="294"/>
            <p14:sldId id="295"/>
            <p14:sldId id="296"/>
            <p14:sldId id="297"/>
            <p14:sldId id="298"/>
            <p14:sldId id="299"/>
            <p14:sldId id="300"/>
            <p14:sldId id="301"/>
            <p14:sldId id="302"/>
            <p14:sldId id="303"/>
            <p14:sldId id="304"/>
            <p14:sldId id="305"/>
            <p14:sldId id="306"/>
            <p14:sldId id="307"/>
            <p14:sldId id="308"/>
            <p14:sldId id="309"/>
            <p14:sldId id="310"/>
            <p14:sldId id="311"/>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70" autoAdjust="0"/>
    <p:restoredTop sz="94660"/>
  </p:normalViewPr>
  <p:slideViewPr>
    <p:cSldViewPr snapToGrid="0">
      <p:cViewPr varScale="1">
        <p:scale>
          <a:sx n="83" d="100"/>
          <a:sy n="83" d="100"/>
        </p:scale>
        <p:origin x="552"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tableStyles" Target="tableStyles.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5" Type="http://schemas.openxmlformats.org/officeDocument/2006/relationships/slideMaster" Target="slideMasters/slideMaster5.xml"/><Relationship Id="rId61" Type="http://schemas.openxmlformats.org/officeDocument/2006/relationships/slide" Target="slides/slide56.xml"/><Relationship Id="rId82" Type="http://schemas.openxmlformats.org/officeDocument/2006/relationships/viewProps" Target="viewProps.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s>
</file>

<file path=ppt/diagrams/_rels/data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diagrams/_rels/data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svg"/><Relationship Id="rId1" Type="http://schemas.openxmlformats.org/officeDocument/2006/relationships/image" Target="../media/image17.png"/><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diagrams/_rels/data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svg"/><Relationship Id="rId1" Type="http://schemas.openxmlformats.org/officeDocument/2006/relationships/image" Target="../media/image34.png"/><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37.svg"/></Relationships>
</file>

<file path=ppt/diagrams/_rels/drawing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diagrams/_rels/drawing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svg"/><Relationship Id="rId1" Type="http://schemas.openxmlformats.org/officeDocument/2006/relationships/image" Target="../media/image17.png"/><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diagrams/_rels/drawing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svg"/><Relationship Id="rId1" Type="http://schemas.openxmlformats.org/officeDocument/2006/relationships/image" Target="../media/image34.png"/><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37.svg"/></Relationships>
</file>

<file path=ppt/diagrams/colors1.xml><?xml version="1.0" encoding="utf-8"?>
<dgm:colorsDef xmlns:dgm="http://schemas.openxmlformats.org/drawingml/2006/diagram" xmlns:a="http://schemas.openxmlformats.org/drawingml/2006/main" uniqueId="urn:microsoft.com/office/officeart/2018/5/colors/Iconchunking_neutralbg_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a:alpha val="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18/5/colors/Iconchunking_neutralbg_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a:alpha val="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498F3A5-82DE-4E29-B98B-710C0EEF245B}" type="doc">
      <dgm:prSet loTypeId="urn:microsoft.com/office/officeart/2018/2/layout/IconLabelDescriptionList" loCatId="icon" qsTypeId="urn:microsoft.com/office/officeart/2005/8/quickstyle/simple1" qsCatId="simple" csTypeId="urn:microsoft.com/office/officeart/2018/5/colors/Iconchunking_neutralbg_accent1_2" csCatId="accent1" phldr="1"/>
      <dgm:spPr/>
      <dgm:t>
        <a:bodyPr/>
        <a:lstStyle/>
        <a:p>
          <a:endParaRPr lang="en-US"/>
        </a:p>
      </dgm:t>
    </dgm:pt>
    <dgm:pt modelId="{405CE592-F353-433D-9378-8EA846061637}">
      <dgm:prSet/>
      <dgm:spPr/>
      <dgm:t>
        <a:bodyPr/>
        <a:lstStyle/>
        <a:p>
          <a:pPr>
            <a:defRPr b="1"/>
          </a:pPr>
          <a:r>
            <a:rPr lang="en-US"/>
            <a:t>25 min ACT – Dr. Lamba</a:t>
          </a:r>
        </a:p>
      </dgm:t>
    </dgm:pt>
    <dgm:pt modelId="{D4A7A8CB-4FA3-4447-BD66-8018538C421E}" type="parTrans" cxnId="{157F716B-5D37-44BE-BAAE-BA88CD167952}">
      <dgm:prSet/>
      <dgm:spPr/>
      <dgm:t>
        <a:bodyPr/>
        <a:lstStyle/>
        <a:p>
          <a:endParaRPr lang="en-US"/>
        </a:p>
      </dgm:t>
    </dgm:pt>
    <dgm:pt modelId="{AD0FE191-E92B-4AF4-BD63-3955BE589DF9}" type="sibTrans" cxnId="{157F716B-5D37-44BE-BAAE-BA88CD167952}">
      <dgm:prSet/>
      <dgm:spPr/>
      <dgm:t>
        <a:bodyPr/>
        <a:lstStyle/>
        <a:p>
          <a:endParaRPr lang="en-US"/>
        </a:p>
      </dgm:t>
    </dgm:pt>
    <dgm:pt modelId="{E3DF801E-FB8D-42DF-8207-3EF195F022EA}">
      <dgm:prSet/>
      <dgm:spPr/>
      <dgm:t>
        <a:bodyPr/>
        <a:lstStyle/>
        <a:p>
          <a:r>
            <a:rPr lang="en-US"/>
            <a:t>5 min 3</a:t>
          </a:r>
          <a:r>
            <a:rPr lang="en-US" baseline="30000"/>
            <a:t>rd</a:t>
          </a:r>
          <a:r>
            <a:rPr lang="en-US"/>
            <a:t> wave</a:t>
          </a:r>
        </a:p>
      </dgm:t>
    </dgm:pt>
    <dgm:pt modelId="{94DDF495-613D-4265-8811-CC91A8FD107A}" type="parTrans" cxnId="{E799E16D-3400-4402-B444-C2371D450DBA}">
      <dgm:prSet/>
      <dgm:spPr/>
      <dgm:t>
        <a:bodyPr/>
        <a:lstStyle/>
        <a:p>
          <a:endParaRPr lang="en-US"/>
        </a:p>
      </dgm:t>
    </dgm:pt>
    <dgm:pt modelId="{3BB1DF72-1492-4EB6-9E2E-426F08D368DA}" type="sibTrans" cxnId="{E799E16D-3400-4402-B444-C2371D450DBA}">
      <dgm:prSet/>
      <dgm:spPr/>
      <dgm:t>
        <a:bodyPr/>
        <a:lstStyle/>
        <a:p>
          <a:endParaRPr lang="en-US"/>
        </a:p>
      </dgm:t>
    </dgm:pt>
    <dgm:pt modelId="{D578A4DB-A62F-4DAA-9C3D-E029223A73D9}">
      <dgm:prSet/>
      <dgm:spPr/>
      <dgm:t>
        <a:bodyPr/>
        <a:lstStyle/>
        <a:p>
          <a:r>
            <a:rPr lang="en-US"/>
            <a:t>5 min basics of ACT</a:t>
          </a:r>
        </a:p>
      </dgm:t>
    </dgm:pt>
    <dgm:pt modelId="{51039CF7-6323-4F0A-8D45-8235FF3D8C8B}" type="parTrans" cxnId="{2A346323-1D23-477B-9B5B-524F2F5D7E66}">
      <dgm:prSet/>
      <dgm:spPr/>
      <dgm:t>
        <a:bodyPr/>
        <a:lstStyle/>
        <a:p>
          <a:endParaRPr lang="en-US"/>
        </a:p>
      </dgm:t>
    </dgm:pt>
    <dgm:pt modelId="{551C0D83-6CBB-4CB2-98B3-BC44A999591C}" type="sibTrans" cxnId="{2A346323-1D23-477B-9B5B-524F2F5D7E66}">
      <dgm:prSet/>
      <dgm:spPr/>
      <dgm:t>
        <a:bodyPr/>
        <a:lstStyle/>
        <a:p>
          <a:endParaRPr lang="en-US"/>
        </a:p>
      </dgm:t>
    </dgm:pt>
    <dgm:pt modelId="{B25206FA-FD15-43C2-AD1B-B46B887FC1C6}">
      <dgm:prSet/>
      <dgm:spPr/>
      <dgm:t>
        <a:bodyPr/>
        <a:lstStyle/>
        <a:p>
          <a:r>
            <a:rPr lang="en-US"/>
            <a:t>5 min demo</a:t>
          </a:r>
        </a:p>
      </dgm:t>
    </dgm:pt>
    <dgm:pt modelId="{2AFCF474-49D2-4258-A956-0C30301DAEF4}" type="parTrans" cxnId="{B302E62F-D6C8-4B6A-8626-5F5E5ECF278C}">
      <dgm:prSet/>
      <dgm:spPr/>
      <dgm:t>
        <a:bodyPr/>
        <a:lstStyle/>
        <a:p>
          <a:endParaRPr lang="en-US"/>
        </a:p>
      </dgm:t>
    </dgm:pt>
    <dgm:pt modelId="{89ABB6F9-F69A-4037-B165-AFC19FF6ABC7}" type="sibTrans" cxnId="{B302E62F-D6C8-4B6A-8626-5F5E5ECF278C}">
      <dgm:prSet/>
      <dgm:spPr/>
      <dgm:t>
        <a:bodyPr/>
        <a:lstStyle/>
        <a:p>
          <a:endParaRPr lang="en-US"/>
        </a:p>
      </dgm:t>
    </dgm:pt>
    <dgm:pt modelId="{709DDEF6-89CE-4840-A45E-EB296D881DC4}">
      <dgm:prSet/>
      <dgm:spPr/>
      <dgm:t>
        <a:bodyPr/>
        <a:lstStyle/>
        <a:p>
          <a:r>
            <a:rPr lang="en-US"/>
            <a:t>5 min practice drill</a:t>
          </a:r>
        </a:p>
      </dgm:t>
    </dgm:pt>
    <dgm:pt modelId="{6F1C1DC7-9BFC-469B-95A9-A23F236AD467}" type="parTrans" cxnId="{33B9C401-BE15-4406-853A-60BCB564F4C7}">
      <dgm:prSet/>
      <dgm:spPr/>
      <dgm:t>
        <a:bodyPr/>
        <a:lstStyle/>
        <a:p>
          <a:endParaRPr lang="en-US"/>
        </a:p>
      </dgm:t>
    </dgm:pt>
    <dgm:pt modelId="{6D5A0B41-73FF-4FB9-84AA-1EEC608A61C0}" type="sibTrans" cxnId="{33B9C401-BE15-4406-853A-60BCB564F4C7}">
      <dgm:prSet/>
      <dgm:spPr/>
      <dgm:t>
        <a:bodyPr/>
        <a:lstStyle/>
        <a:p>
          <a:endParaRPr lang="en-US"/>
        </a:p>
      </dgm:t>
    </dgm:pt>
    <dgm:pt modelId="{D99F5EAB-5DB4-4172-95EC-A5ECAFAF44C6}">
      <dgm:prSet/>
      <dgm:spPr/>
      <dgm:t>
        <a:bodyPr/>
        <a:lstStyle/>
        <a:p>
          <a:r>
            <a:rPr lang="en-US"/>
            <a:t>5 min extra</a:t>
          </a:r>
        </a:p>
      </dgm:t>
    </dgm:pt>
    <dgm:pt modelId="{657CD5A3-EB21-4C43-8B30-AB7221CA93B8}" type="parTrans" cxnId="{B611A9DD-789B-4371-88B7-5FF3CCD90F60}">
      <dgm:prSet/>
      <dgm:spPr/>
      <dgm:t>
        <a:bodyPr/>
        <a:lstStyle/>
        <a:p>
          <a:endParaRPr lang="en-US"/>
        </a:p>
      </dgm:t>
    </dgm:pt>
    <dgm:pt modelId="{2001D4D8-A2F3-4BA3-803E-AFE549C4CB61}" type="sibTrans" cxnId="{B611A9DD-789B-4371-88B7-5FF3CCD90F60}">
      <dgm:prSet/>
      <dgm:spPr/>
      <dgm:t>
        <a:bodyPr/>
        <a:lstStyle/>
        <a:p>
          <a:endParaRPr lang="en-US"/>
        </a:p>
      </dgm:t>
    </dgm:pt>
    <dgm:pt modelId="{F6C308FB-DFD7-458A-AE77-7D1502124B76}">
      <dgm:prSet/>
      <dgm:spPr/>
      <dgm:t>
        <a:bodyPr/>
        <a:lstStyle/>
        <a:p>
          <a:pPr>
            <a:defRPr b="1"/>
          </a:pPr>
          <a:r>
            <a:rPr lang="en-US"/>
            <a:t>30 min DBT – Dr. Primeau</a:t>
          </a:r>
        </a:p>
      </dgm:t>
    </dgm:pt>
    <dgm:pt modelId="{E083595D-D718-48BA-BCAD-C4C72FD09CD2}" type="parTrans" cxnId="{84F77224-14D3-49C7-B90D-D3C39D4EBE6F}">
      <dgm:prSet/>
      <dgm:spPr/>
      <dgm:t>
        <a:bodyPr/>
        <a:lstStyle/>
        <a:p>
          <a:endParaRPr lang="en-US"/>
        </a:p>
      </dgm:t>
    </dgm:pt>
    <dgm:pt modelId="{9FCC2BB0-2BD4-4F7C-82D0-07AF1655B54E}" type="sibTrans" cxnId="{84F77224-14D3-49C7-B90D-D3C39D4EBE6F}">
      <dgm:prSet/>
      <dgm:spPr/>
      <dgm:t>
        <a:bodyPr/>
        <a:lstStyle/>
        <a:p>
          <a:endParaRPr lang="en-US"/>
        </a:p>
      </dgm:t>
    </dgm:pt>
    <dgm:pt modelId="{1C564A61-7BAA-4AB6-A18E-B8019613826F}">
      <dgm:prSet/>
      <dgm:spPr/>
      <dgm:t>
        <a:bodyPr/>
        <a:lstStyle/>
        <a:p>
          <a:r>
            <a:rPr lang="en-US"/>
            <a:t>10 min overview of DBT</a:t>
          </a:r>
        </a:p>
      </dgm:t>
    </dgm:pt>
    <dgm:pt modelId="{D9CE2283-0046-4275-B51A-DC565994D7E7}" type="parTrans" cxnId="{8866B21D-4DE9-4964-B90C-08DDC6128AA9}">
      <dgm:prSet/>
      <dgm:spPr/>
      <dgm:t>
        <a:bodyPr/>
        <a:lstStyle/>
        <a:p>
          <a:endParaRPr lang="en-US"/>
        </a:p>
      </dgm:t>
    </dgm:pt>
    <dgm:pt modelId="{50B86AE3-F783-4E81-B707-8831759A4E7D}" type="sibTrans" cxnId="{8866B21D-4DE9-4964-B90C-08DDC6128AA9}">
      <dgm:prSet/>
      <dgm:spPr/>
      <dgm:t>
        <a:bodyPr/>
        <a:lstStyle/>
        <a:p>
          <a:endParaRPr lang="en-US"/>
        </a:p>
      </dgm:t>
    </dgm:pt>
    <dgm:pt modelId="{24725EA6-83F0-47D0-8BA7-FD55E8F8F3DE}">
      <dgm:prSet/>
      <dgm:spPr/>
      <dgm:t>
        <a:bodyPr/>
        <a:lstStyle/>
        <a:p>
          <a:r>
            <a:rPr lang="en-US"/>
            <a:t>15 min behaviour chain analysis PRACTICE</a:t>
          </a:r>
        </a:p>
      </dgm:t>
    </dgm:pt>
    <dgm:pt modelId="{A7B1989B-0303-4A1F-B987-EF9910FA4B2A}" type="parTrans" cxnId="{9700D983-51B0-42A5-A0FA-0B0A0751153F}">
      <dgm:prSet/>
      <dgm:spPr/>
      <dgm:t>
        <a:bodyPr/>
        <a:lstStyle/>
        <a:p>
          <a:endParaRPr lang="en-US"/>
        </a:p>
      </dgm:t>
    </dgm:pt>
    <dgm:pt modelId="{0AA32964-0B3D-4CB2-8A1A-6C1BDD501AC1}" type="sibTrans" cxnId="{9700D983-51B0-42A5-A0FA-0B0A0751153F}">
      <dgm:prSet/>
      <dgm:spPr/>
      <dgm:t>
        <a:bodyPr/>
        <a:lstStyle/>
        <a:p>
          <a:endParaRPr lang="en-US"/>
        </a:p>
      </dgm:t>
    </dgm:pt>
    <dgm:pt modelId="{4082321F-4758-4371-85A0-700482C1D482}">
      <dgm:prSet/>
      <dgm:spPr/>
      <dgm:t>
        <a:bodyPr/>
        <a:lstStyle/>
        <a:p>
          <a:r>
            <a:rPr lang="en-US"/>
            <a:t>5 min debrief</a:t>
          </a:r>
        </a:p>
      </dgm:t>
    </dgm:pt>
    <dgm:pt modelId="{44C07ADD-3873-4195-82C0-8BE75BE830A4}" type="parTrans" cxnId="{F1EF83B2-5F70-408F-BA03-E0755352EACF}">
      <dgm:prSet/>
      <dgm:spPr/>
      <dgm:t>
        <a:bodyPr/>
        <a:lstStyle/>
        <a:p>
          <a:endParaRPr lang="en-US"/>
        </a:p>
      </dgm:t>
    </dgm:pt>
    <dgm:pt modelId="{B3B659FA-E1B3-4BA8-BEDD-7CDB9018FC61}" type="sibTrans" cxnId="{F1EF83B2-5F70-408F-BA03-E0755352EACF}">
      <dgm:prSet/>
      <dgm:spPr/>
      <dgm:t>
        <a:bodyPr/>
        <a:lstStyle/>
        <a:p>
          <a:endParaRPr lang="en-US"/>
        </a:p>
      </dgm:t>
    </dgm:pt>
    <dgm:pt modelId="{2B2B2FE1-0789-4681-82F3-1605474E372C}">
      <dgm:prSet/>
      <dgm:spPr/>
      <dgm:t>
        <a:bodyPr/>
        <a:lstStyle/>
        <a:p>
          <a:pPr>
            <a:defRPr b="1"/>
          </a:pPr>
          <a:r>
            <a:rPr lang="en-US"/>
            <a:t>5 min wrap up &amp; questions</a:t>
          </a:r>
        </a:p>
      </dgm:t>
    </dgm:pt>
    <dgm:pt modelId="{59D216F9-BEA7-408F-9E61-99D59B6726D9}" type="parTrans" cxnId="{846C043F-01C9-4FDC-A6FC-028021E35F7F}">
      <dgm:prSet/>
      <dgm:spPr/>
      <dgm:t>
        <a:bodyPr/>
        <a:lstStyle/>
        <a:p>
          <a:endParaRPr lang="en-US"/>
        </a:p>
      </dgm:t>
    </dgm:pt>
    <dgm:pt modelId="{0C0A4F68-94C3-483E-9163-1D7B1C591B16}" type="sibTrans" cxnId="{846C043F-01C9-4FDC-A6FC-028021E35F7F}">
      <dgm:prSet/>
      <dgm:spPr/>
      <dgm:t>
        <a:bodyPr/>
        <a:lstStyle/>
        <a:p>
          <a:endParaRPr lang="en-US"/>
        </a:p>
      </dgm:t>
    </dgm:pt>
    <dgm:pt modelId="{DB03FADA-6DB0-4164-9F61-7591C6A1BBF8}" type="pres">
      <dgm:prSet presAssocID="{0498F3A5-82DE-4E29-B98B-710C0EEF245B}" presName="root" presStyleCnt="0">
        <dgm:presLayoutVars>
          <dgm:dir/>
          <dgm:resizeHandles val="exact"/>
        </dgm:presLayoutVars>
      </dgm:prSet>
      <dgm:spPr/>
    </dgm:pt>
    <dgm:pt modelId="{0F11EF03-1D72-4854-987F-9F2C04B37316}" type="pres">
      <dgm:prSet presAssocID="{405CE592-F353-433D-9378-8EA846061637}" presName="compNode" presStyleCnt="0"/>
      <dgm:spPr/>
    </dgm:pt>
    <dgm:pt modelId="{DDDBFC9C-A70E-401D-B36F-097DF4633325}" type="pres">
      <dgm:prSet presAssocID="{405CE592-F353-433D-9378-8EA846061637}"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topwatch"/>
        </a:ext>
      </dgm:extLst>
    </dgm:pt>
    <dgm:pt modelId="{C678BC9F-A872-42E5-BD7A-03F707B8A296}" type="pres">
      <dgm:prSet presAssocID="{405CE592-F353-433D-9378-8EA846061637}" presName="iconSpace" presStyleCnt="0"/>
      <dgm:spPr/>
    </dgm:pt>
    <dgm:pt modelId="{54C12725-8293-4316-B859-E8EF2C91E303}" type="pres">
      <dgm:prSet presAssocID="{405CE592-F353-433D-9378-8EA846061637}" presName="parTx" presStyleLbl="revTx" presStyleIdx="0" presStyleCnt="6">
        <dgm:presLayoutVars>
          <dgm:chMax val="0"/>
          <dgm:chPref val="0"/>
        </dgm:presLayoutVars>
      </dgm:prSet>
      <dgm:spPr/>
    </dgm:pt>
    <dgm:pt modelId="{9916E9FB-8F48-4A6D-856E-4329BCFD2C4F}" type="pres">
      <dgm:prSet presAssocID="{405CE592-F353-433D-9378-8EA846061637}" presName="txSpace" presStyleCnt="0"/>
      <dgm:spPr/>
    </dgm:pt>
    <dgm:pt modelId="{9EA588E4-8F18-4E0F-86F4-DD7C67CB45BD}" type="pres">
      <dgm:prSet presAssocID="{405CE592-F353-433D-9378-8EA846061637}" presName="desTx" presStyleLbl="revTx" presStyleIdx="1" presStyleCnt="6">
        <dgm:presLayoutVars/>
      </dgm:prSet>
      <dgm:spPr/>
    </dgm:pt>
    <dgm:pt modelId="{A3568BA8-9CC7-42FF-8BFE-7C9C4049D73F}" type="pres">
      <dgm:prSet presAssocID="{AD0FE191-E92B-4AF4-BD63-3955BE589DF9}" presName="sibTrans" presStyleCnt="0"/>
      <dgm:spPr/>
    </dgm:pt>
    <dgm:pt modelId="{0B30A1E1-BC2B-4620-B406-92FF3BE031B7}" type="pres">
      <dgm:prSet presAssocID="{F6C308FB-DFD7-458A-AE77-7D1502124B76}" presName="compNode" presStyleCnt="0"/>
      <dgm:spPr/>
    </dgm:pt>
    <dgm:pt modelId="{CF767059-629E-409B-B07A-0BBABAC4D4EE}" type="pres">
      <dgm:prSet presAssocID="{F6C308FB-DFD7-458A-AE77-7D1502124B76}"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atabase"/>
        </a:ext>
      </dgm:extLst>
    </dgm:pt>
    <dgm:pt modelId="{2ACA5CFA-5F59-4A3C-A1A8-10636C1DB306}" type="pres">
      <dgm:prSet presAssocID="{F6C308FB-DFD7-458A-AE77-7D1502124B76}" presName="iconSpace" presStyleCnt="0"/>
      <dgm:spPr/>
    </dgm:pt>
    <dgm:pt modelId="{2FE3D0D4-0710-464A-A706-7043B63A62DC}" type="pres">
      <dgm:prSet presAssocID="{F6C308FB-DFD7-458A-AE77-7D1502124B76}" presName="parTx" presStyleLbl="revTx" presStyleIdx="2" presStyleCnt="6">
        <dgm:presLayoutVars>
          <dgm:chMax val="0"/>
          <dgm:chPref val="0"/>
        </dgm:presLayoutVars>
      </dgm:prSet>
      <dgm:spPr/>
    </dgm:pt>
    <dgm:pt modelId="{04C0B91C-5E8C-402A-B889-398B792D13F2}" type="pres">
      <dgm:prSet presAssocID="{F6C308FB-DFD7-458A-AE77-7D1502124B76}" presName="txSpace" presStyleCnt="0"/>
      <dgm:spPr/>
    </dgm:pt>
    <dgm:pt modelId="{A7A70BFE-49B5-41E0-A1B5-F650E0225CA9}" type="pres">
      <dgm:prSet presAssocID="{F6C308FB-DFD7-458A-AE77-7D1502124B76}" presName="desTx" presStyleLbl="revTx" presStyleIdx="3" presStyleCnt="6">
        <dgm:presLayoutVars/>
      </dgm:prSet>
      <dgm:spPr/>
    </dgm:pt>
    <dgm:pt modelId="{692FAA17-9A16-4AAB-952A-8AC95BE50331}" type="pres">
      <dgm:prSet presAssocID="{9FCC2BB0-2BD4-4F7C-82D0-07AF1655B54E}" presName="sibTrans" presStyleCnt="0"/>
      <dgm:spPr/>
    </dgm:pt>
    <dgm:pt modelId="{20441C48-2F90-42A8-A597-C4F8182F7A18}" type="pres">
      <dgm:prSet presAssocID="{2B2B2FE1-0789-4681-82F3-1605474E372C}" presName="compNode" presStyleCnt="0"/>
      <dgm:spPr/>
    </dgm:pt>
    <dgm:pt modelId="{414F094E-C72F-4B91-A6A4-AA26E32E4E23}" type="pres">
      <dgm:prSet presAssocID="{2B2B2FE1-0789-4681-82F3-1605474E372C}"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Help"/>
        </a:ext>
      </dgm:extLst>
    </dgm:pt>
    <dgm:pt modelId="{FEF36D85-A8F0-4D8C-BAD3-F554F2851F2D}" type="pres">
      <dgm:prSet presAssocID="{2B2B2FE1-0789-4681-82F3-1605474E372C}" presName="iconSpace" presStyleCnt="0"/>
      <dgm:spPr/>
    </dgm:pt>
    <dgm:pt modelId="{F1725040-B3EE-45DF-816F-4BCCDA4FF4D2}" type="pres">
      <dgm:prSet presAssocID="{2B2B2FE1-0789-4681-82F3-1605474E372C}" presName="parTx" presStyleLbl="revTx" presStyleIdx="4" presStyleCnt="6">
        <dgm:presLayoutVars>
          <dgm:chMax val="0"/>
          <dgm:chPref val="0"/>
        </dgm:presLayoutVars>
      </dgm:prSet>
      <dgm:spPr/>
    </dgm:pt>
    <dgm:pt modelId="{C0C6A815-DC8C-4ED3-9244-B4467DDF0CCE}" type="pres">
      <dgm:prSet presAssocID="{2B2B2FE1-0789-4681-82F3-1605474E372C}" presName="txSpace" presStyleCnt="0"/>
      <dgm:spPr/>
    </dgm:pt>
    <dgm:pt modelId="{9E383AAC-1690-44D0-839D-B5F9AAE4BC53}" type="pres">
      <dgm:prSet presAssocID="{2B2B2FE1-0789-4681-82F3-1605474E372C}" presName="desTx" presStyleLbl="revTx" presStyleIdx="5" presStyleCnt="6">
        <dgm:presLayoutVars/>
      </dgm:prSet>
      <dgm:spPr/>
    </dgm:pt>
  </dgm:ptLst>
  <dgm:cxnLst>
    <dgm:cxn modelId="{33B9C401-BE15-4406-853A-60BCB564F4C7}" srcId="{405CE592-F353-433D-9378-8EA846061637}" destId="{709DDEF6-89CE-4840-A45E-EB296D881DC4}" srcOrd="3" destOrd="0" parTransId="{6F1C1DC7-9BFC-469B-95A9-A23F236AD467}" sibTransId="{6D5A0B41-73FF-4FB9-84AA-1EEC608A61C0}"/>
    <dgm:cxn modelId="{CF498806-FA96-4A34-9896-869CDB974C95}" type="presOf" srcId="{E3DF801E-FB8D-42DF-8207-3EF195F022EA}" destId="{9EA588E4-8F18-4E0F-86F4-DD7C67CB45BD}" srcOrd="0" destOrd="0" presId="urn:microsoft.com/office/officeart/2018/2/layout/IconLabelDescriptionList"/>
    <dgm:cxn modelId="{AB031E12-852B-4B1E-B369-8A84355DEA21}" type="presOf" srcId="{F6C308FB-DFD7-458A-AE77-7D1502124B76}" destId="{2FE3D0D4-0710-464A-A706-7043B63A62DC}" srcOrd="0" destOrd="0" presId="urn:microsoft.com/office/officeart/2018/2/layout/IconLabelDescriptionList"/>
    <dgm:cxn modelId="{5F26C917-7046-489C-8595-A18B911CEE3D}" type="presOf" srcId="{709DDEF6-89CE-4840-A45E-EB296D881DC4}" destId="{9EA588E4-8F18-4E0F-86F4-DD7C67CB45BD}" srcOrd="0" destOrd="3" presId="urn:microsoft.com/office/officeart/2018/2/layout/IconLabelDescriptionList"/>
    <dgm:cxn modelId="{8866B21D-4DE9-4964-B90C-08DDC6128AA9}" srcId="{F6C308FB-DFD7-458A-AE77-7D1502124B76}" destId="{1C564A61-7BAA-4AB6-A18E-B8019613826F}" srcOrd="0" destOrd="0" parTransId="{D9CE2283-0046-4275-B51A-DC565994D7E7}" sibTransId="{50B86AE3-F783-4E81-B707-8831759A4E7D}"/>
    <dgm:cxn modelId="{2A346323-1D23-477B-9B5B-524F2F5D7E66}" srcId="{405CE592-F353-433D-9378-8EA846061637}" destId="{D578A4DB-A62F-4DAA-9C3D-E029223A73D9}" srcOrd="1" destOrd="0" parTransId="{51039CF7-6323-4F0A-8D45-8235FF3D8C8B}" sibTransId="{551C0D83-6CBB-4CB2-98B3-BC44A999591C}"/>
    <dgm:cxn modelId="{84F77224-14D3-49C7-B90D-D3C39D4EBE6F}" srcId="{0498F3A5-82DE-4E29-B98B-710C0EEF245B}" destId="{F6C308FB-DFD7-458A-AE77-7D1502124B76}" srcOrd="1" destOrd="0" parTransId="{E083595D-D718-48BA-BCAD-C4C72FD09CD2}" sibTransId="{9FCC2BB0-2BD4-4F7C-82D0-07AF1655B54E}"/>
    <dgm:cxn modelId="{B302E62F-D6C8-4B6A-8626-5F5E5ECF278C}" srcId="{405CE592-F353-433D-9378-8EA846061637}" destId="{B25206FA-FD15-43C2-AD1B-B46B887FC1C6}" srcOrd="2" destOrd="0" parTransId="{2AFCF474-49D2-4258-A956-0C30301DAEF4}" sibTransId="{89ABB6F9-F69A-4037-B165-AFC19FF6ABC7}"/>
    <dgm:cxn modelId="{8B06DB36-28E9-4993-AB6E-C4F6F7C08799}" type="presOf" srcId="{2B2B2FE1-0789-4681-82F3-1605474E372C}" destId="{F1725040-B3EE-45DF-816F-4BCCDA4FF4D2}" srcOrd="0" destOrd="0" presId="urn:microsoft.com/office/officeart/2018/2/layout/IconLabelDescriptionList"/>
    <dgm:cxn modelId="{F0604A3E-4A8D-401E-870A-2EF8C0874DBE}" type="presOf" srcId="{B25206FA-FD15-43C2-AD1B-B46B887FC1C6}" destId="{9EA588E4-8F18-4E0F-86F4-DD7C67CB45BD}" srcOrd="0" destOrd="2" presId="urn:microsoft.com/office/officeart/2018/2/layout/IconLabelDescriptionList"/>
    <dgm:cxn modelId="{846C043F-01C9-4FDC-A6FC-028021E35F7F}" srcId="{0498F3A5-82DE-4E29-B98B-710C0EEF245B}" destId="{2B2B2FE1-0789-4681-82F3-1605474E372C}" srcOrd="2" destOrd="0" parTransId="{59D216F9-BEA7-408F-9E61-99D59B6726D9}" sibTransId="{0C0A4F68-94C3-483E-9163-1D7B1C591B16}"/>
    <dgm:cxn modelId="{FE277065-FEBD-40A8-A1B3-ACA19EA364BB}" type="presOf" srcId="{24725EA6-83F0-47D0-8BA7-FD55E8F8F3DE}" destId="{A7A70BFE-49B5-41E0-A1B5-F650E0225CA9}" srcOrd="0" destOrd="1" presId="urn:microsoft.com/office/officeart/2018/2/layout/IconLabelDescriptionList"/>
    <dgm:cxn modelId="{157F716B-5D37-44BE-BAAE-BA88CD167952}" srcId="{0498F3A5-82DE-4E29-B98B-710C0EEF245B}" destId="{405CE592-F353-433D-9378-8EA846061637}" srcOrd="0" destOrd="0" parTransId="{D4A7A8CB-4FA3-4447-BD66-8018538C421E}" sibTransId="{AD0FE191-E92B-4AF4-BD63-3955BE589DF9}"/>
    <dgm:cxn modelId="{E799E16D-3400-4402-B444-C2371D450DBA}" srcId="{405CE592-F353-433D-9378-8EA846061637}" destId="{E3DF801E-FB8D-42DF-8207-3EF195F022EA}" srcOrd="0" destOrd="0" parTransId="{94DDF495-613D-4265-8811-CC91A8FD107A}" sibTransId="{3BB1DF72-1492-4EB6-9E2E-426F08D368DA}"/>
    <dgm:cxn modelId="{9700D983-51B0-42A5-A0FA-0B0A0751153F}" srcId="{F6C308FB-DFD7-458A-AE77-7D1502124B76}" destId="{24725EA6-83F0-47D0-8BA7-FD55E8F8F3DE}" srcOrd="1" destOrd="0" parTransId="{A7B1989B-0303-4A1F-B987-EF9910FA4B2A}" sibTransId="{0AA32964-0B3D-4CB2-8A1A-6C1BDD501AC1}"/>
    <dgm:cxn modelId="{1838848C-9EC5-4F3F-BCAA-2A660BB55505}" type="presOf" srcId="{405CE592-F353-433D-9378-8EA846061637}" destId="{54C12725-8293-4316-B859-E8EF2C91E303}" srcOrd="0" destOrd="0" presId="urn:microsoft.com/office/officeart/2018/2/layout/IconLabelDescriptionList"/>
    <dgm:cxn modelId="{0ECF569D-500B-4973-B351-D7CBE7EA90C7}" type="presOf" srcId="{D99F5EAB-5DB4-4172-95EC-A5ECAFAF44C6}" destId="{9EA588E4-8F18-4E0F-86F4-DD7C67CB45BD}" srcOrd="0" destOrd="4" presId="urn:microsoft.com/office/officeart/2018/2/layout/IconLabelDescriptionList"/>
    <dgm:cxn modelId="{D8E07EAC-24DD-4DDC-924C-FCE0C80A8D49}" type="presOf" srcId="{1C564A61-7BAA-4AB6-A18E-B8019613826F}" destId="{A7A70BFE-49B5-41E0-A1B5-F650E0225CA9}" srcOrd="0" destOrd="0" presId="urn:microsoft.com/office/officeart/2018/2/layout/IconLabelDescriptionList"/>
    <dgm:cxn modelId="{F1EF83B2-5F70-408F-BA03-E0755352EACF}" srcId="{F6C308FB-DFD7-458A-AE77-7D1502124B76}" destId="{4082321F-4758-4371-85A0-700482C1D482}" srcOrd="2" destOrd="0" parTransId="{44C07ADD-3873-4195-82C0-8BE75BE830A4}" sibTransId="{B3B659FA-E1B3-4BA8-BEDD-7CDB9018FC61}"/>
    <dgm:cxn modelId="{D978F0BC-D0B2-43A1-9F96-749035AF17EC}" type="presOf" srcId="{0498F3A5-82DE-4E29-B98B-710C0EEF245B}" destId="{DB03FADA-6DB0-4164-9F61-7591C6A1BBF8}" srcOrd="0" destOrd="0" presId="urn:microsoft.com/office/officeart/2018/2/layout/IconLabelDescriptionList"/>
    <dgm:cxn modelId="{B611A9DD-789B-4371-88B7-5FF3CCD90F60}" srcId="{405CE592-F353-433D-9378-8EA846061637}" destId="{D99F5EAB-5DB4-4172-95EC-A5ECAFAF44C6}" srcOrd="4" destOrd="0" parTransId="{657CD5A3-EB21-4C43-8B30-AB7221CA93B8}" sibTransId="{2001D4D8-A2F3-4BA3-803E-AFE549C4CB61}"/>
    <dgm:cxn modelId="{D97378E0-C1AA-42AB-ADC4-E562F4584120}" type="presOf" srcId="{4082321F-4758-4371-85A0-700482C1D482}" destId="{A7A70BFE-49B5-41E0-A1B5-F650E0225CA9}" srcOrd="0" destOrd="2" presId="urn:microsoft.com/office/officeart/2018/2/layout/IconLabelDescriptionList"/>
    <dgm:cxn modelId="{B5DB18EC-C9F5-4488-9272-E129EF4094FF}" type="presOf" srcId="{D578A4DB-A62F-4DAA-9C3D-E029223A73D9}" destId="{9EA588E4-8F18-4E0F-86F4-DD7C67CB45BD}" srcOrd="0" destOrd="1" presId="urn:microsoft.com/office/officeart/2018/2/layout/IconLabelDescriptionList"/>
    <dgm:cxn modelId="{CAF05588-0BDE-4EFC-AB7C-DC394439F892}" type="presParOf" srcId="{DB03FADA-6DB0-4164-9F61-7591C6A1BBF8}" destId="{0F11EF03-1D72-4854-987F-9F2C04B37316}" srcOrd="0" destOrd="0" presId="urn:microsoft.com/office/officeart/2018/2/layout/IconLabelDescriptionList"/>
    <dgm:cxn modelId="{0E8BE161-5A68-4D6D-ADB3-FC0953C2C8F6}" type="presParOf" srcId="{0F11EF03-1D72-4854-987F-9F2C04B37316}" destId="{DDDBFC9C-A70E-401D-B36F-097DF4633325}" srcOrd="0" destOrd="0" presId="urn:microsoft.com/office/officeart/2018/2/layout/IconLabelDescriptionList"/>
    <dgm:cxn modelId="{3F07655D-4C4B-4EA7-98A7-76F3B65CE6EF}" type="presParOf" srcId="{0F11EF03-1D72-4854-987F-9F2C04B37316}" destId="{C678BC9F-A872-42E5-BD7A-03F707B8A296}" srcOrd="1" destOrd="0" presId="urn:microsoft.com/office/officeart/2018/2/layout/IconLabelDescriptionList"/>
    <dgm:cxn modelId="{C6EBE972-3EAE-4714-8935-AF22ED896BD0}" type="presParOf" srcId="{0F11EF03-1D72-4854-987F-9F2C04B37316}" destId="{54C12725-8293-4316-B859-E8EF2C91E303}" srcOrd="2" destOrd="0" presId="urn:microsoft.com/office/officeart/2018/2/layout/IconLabelDescriptionList"/>
    <dgm:cxn modelId="{E3C985CA-D191-4F10-9468-C4ABB46CA9C6}" type="presParOf" srcId="{0F11EF03-1D72-4854-987F-9F2C04B37316}" destId="{9916E9FB-8F48-4A6D-856E-4329BCFD2C4F}" srcOrd="3" destOrd="0" presId="urn:microsoft.com/office/officeart/2018/2/layout/IconLabelDescriptionList"/>
    <dgm:cxn modelId="{8DAC29E4-A6FF-486D-B721-7A83A8BE95C2}" type="presParOf" srcId="{0F11EF03-1D72-4854-987F-9F2C04B37316}" destId="{9EA588E4-8F18-4E0F-86F4-DD7C67CB45BD}" srcOrd="4" destOrd="0" presId="urn:microsoft.com/office/officeart/2018/2/layout/IconLabelDescriptionList"/>
    <dgm:cxn modelId="{624CF6D0-2DF3-406B-A666-12ABF4A734AF}" type="presParOf" srcId="{DB03FADA-6DB0-4164-9F61-7591C6A1BBF8}" destId="{A3568BA8-9CC7-42FF-8BFE-7C9C4049D73F}" srcOrd="1" destOrd="0" presId="urn:microsoft.com/office/officeart/2018/2/layout/IconLabelDescriptionList"/>
    <dgm:cxn modelId="{17266059-A7F5-4322-8526-53AA7D8EDF8A}" type="presParOf" srcId="{DB03FADA-6DB0-4164-9F61-7591C6A1BBF8}" destId="{0B30A1E1-BC2B-4620-B406-92FF3BE031B7}" srcOrd="2" destOrd="0" presId="urn:microsoft.com/office/officeart/2018/2/layout/IconLabelDescriptionList"/>
    <dgm:cxn modelId="{CC38BB34-CCEF-4670-B41A-10240341C6BF}" type="presParOf" srcId="{0B30A1E1-BC2B-4620-B406-92FF3BE031B7}" destId="{CF767059-629E-409B-B07A-0BBABAC4D4EE}" srcOrd="0" destOrd="0" presId="urn:microsoft.com/office/officeart/2018/2/layout/IconLabelDescriptionList"/>
    <dgm:cxn modelId="{8FEBB6DE-7C95-4687-97B5-57ED5B0CBCED}" type="presParOf" srcId="{0B30A1E1-BC2B-4620-B406-92FF3BE031B7}" destId="{2ACA5CFA-5F59-4A3C-A1A8-10636C1DB306}" srcOrd="1" destOrd="0" presId="urn:microsoft.com/office/officeart/2018/2/layout/IconLabelDescriptionList"/>
    <dgm:cxn modelId="{E7CB5D2C-C2F6-4D30-91C4-9EC083ACB7A7}" type="presParOf" srcId="{0B30A1E1-BC2B-4620-B406-92FF3BE031B7}" destId="{2FE3D0D4-0710-464A-A706-7043B63A62DC}" srcOrd="2" destOrd="0" presId="urn:microsoft.com/office/officeart/2018/2/layout/IconLabelDescriptionList"/>
    <dgm:cxn modelId="{E6FC8AC5-F010-4DE0-A106-80D5733176F5}" type="presParOf" srcId="{0B30A1E1-BC2B-4620-B406-92FF3BE031B7}" destId="{04C0B91C-5E8C-402A-B889-398B792D13F2}" srcOrd="3" destOrd="0" presId="urn:microsoft.com/office/officeart/2018/2/layout/IconLabelDescriptionList"/>
    <dgm:cxn modelId="{B273F505-DA66-4BBC-8CA5-AA6A29F062DE}" type="presParOf" srcId="{0B30A1E1-BC2B-4620-B406-92FF3BE031B7}" destId="{A7A70BFE-49B5-41E0-A1B5-F650E0225CA9}" srcOrd="4" destOrd="0" presId="urn:microsoft.com/office/officeart/2018/2/layout/IconLabelDescriptionList"/>
    <dgm:cxn modelId="{5F9F3A5F-1EB0-4ECC-98A3-CCD23B807FD8}" type="presParOf" srcId="{DB03FADA-6DB0-4164-9F61-7591C6A1BBF8}" destId="{692FAA17-9A16-4AAB-952A-8AC95BE50331}" srcOrd="3" destOrd="0" presId="urn:microsoft.com/office/officeart/2018/2/layout/IconLabelDescriptionList"/>
    <dgm:cxn modelId="{EF2B8DA2-BAAF-4C8D-8449-3D1004DE13B6}" type="presParOf" srcId="{DB03FADA-6DB0-4164-9F61-7591C6A1BBF8}" destId="{20441C48-2F90-42A8-A597-C4F8182F7A18}" srcOrd="4" destOrd="0" presId="urn:microsoft.com/office/officeart/2018/2/layout/IconLabelDescriptionList"/>
    <dgm:cxn modelId="{E2BF043D-0122-4C97-A1F7-E57206E0B725}" type="presParOf" srcId="{20441C48-2F90-42A8-A597-C4F8182F7A18}" destId="{414F094E-C72F-4B91-A6A4-AA26E32E4E23}" srcOrd="0" destOrd="0" presId="urn:microsoft.com/office/officeart/2018/2/layout/IconLabelDescriptionList"/>
    <dgm:cxn modelId="{BF36F798-F3D3-476E-94E7-2030F9220F81}" type="presParOf" srcId="{20441C48-2F90-42A8-A597-C4F8182F7A18}" destId="{FEF36D85-A8F0-4D8C-BAD3-F554F2851F2D}" srcOrd="1" destOrd="0" presId="urn:microsoft.com/office/officeart/2018/2/layout/IconLabelDescriptionList"/>
    <dgm:cxn modelId="{D377457F-8FE3-42CF-9F80-1360B156F43E}" type="presParOf" srcId="{20441C48-2F90-42A8-A597-C4F8182F7A18}" destId="{F1725040-B3EE-45DF-816F-4BCCDA4FF4D2}" srcOrd="2" destOrd="0" presId="urn:microsoft.com/office/officeart/2018/2/layout/IconLabelDescriptionList"/>
    <dgm:cxn modelId="{B62B818F-98E8-4890-87DE-3D6EA47778E0}" type="presParOf" srcId="{20441C48-2F90-42A8-A597-C4F8182F7A18}" destId="{C0C6A815-DC8C-4ED3-9244-B4467DDF0CCE}" srcOrd="3" destOrd="0" presId="urn:microsoft.com/office/officeart/2018/2/layout/IconLabelDescriptionList"/>
    <dgm:cxn modelId="{FF88857A-CACA-4B93-9680-E5674E66EB25}" type="presParOf" srcId="{20441C48-2F90-42A8-A597-C4F8182F7A18}" destId="{9E383AAC-1690-44D0-839D-B5F9AAE4BC53}" srcOrd="4" destOrd="0" presId="urn:microsoft.com/office/officeart/2018/2/layout/IconLabelDescrip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58A0337-D523-4417-95FA-8D290D5F24C7}"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B19A9564-8565-4B49-A94F-60967432D905}">
      <dgm:prSet/>
      <dgm:spPr/>
      <dgm:t>
        <a:bodyPr/>
        <a:lstStyle/>
        <a:p>
          <a:pPr>
            <a:lnSpc>
              <a:spcPct val="100000"/>
            </a:lnSpc>
          </a:pPr>
          <a:r>
            <a:rPr lang="en-US"/>
            <a:t>Narrative review 3</a:t>
          </a:r>
          <a:r>
            <a:rPr lang="en-US" baseline="30000"/>
            <a:t>rd</a:t>
          </a:r>
          <a:r>
            <a:rPr lang="en-US"/>
            <a:t> wave psychotherapies substance use (Balandeh E, etal 2021)</a:t>
          </a:r>
        </a:p>
      </dgm:t>
    </dgm:pt>
    <dgm:pt modelId="{825E4A3F-4483-474E-89C5-4853485D8DED}" type="parTrans" cxnId="{74AC12A1-A454-403F-9C57-61FFC46B721A}">
      <dgm:prSet/>
      <dgm:spPr/>
      <dgm:t>
        <a:bodyPr/>
        <a:lstStyle/>
        <a:p>
          <a:endParaRPr lang="en-US"/>
        </a:p>
      </dgm:t>
    </dgm:pt>
    <dgm:pt modelId="{872005DD-D740-408C-9884-C62709BB0DED}" type="sibTrans" cxnId="{74AC12A1-A454-403F-9C57-61FFC46B721A}">
      <dgm:prSet/>
      <dgm:spPr/>
      <dgm:t>
        <a:bodyPr/>
        <a:lstStyle/>
        <a:p>
          <a:endParaRPr lang="en-US"/>
        </a:p>
      </dgm:t>
    </dgm:pt>
    <dgm:pt modelId="{D1D7B4CB-FB5C-42BB-B2CE-9BE37BB3A45D}">
      <dgm:prSet/>
      <dgm:spPr/>
      <dgm:t>
        <a:bodyPr/>
        <a:lstStyle/>
        <a:p>
          <a:pPr>
            <a:lnSpc>
              <a:spcPct val="100000"/>
            </a:lnSpc>
          </a:pPr>
          <a:r>
            <a:rPr lang="en-US"/>
            <a:t>Systematic Review, 11 mindfulness for AUD, 6 ACT for AUD, better than no treatment, as good as other treatment (Byrne 2019)</a:t>
          </a:r>
        </a:p>
      </dgm:t>
    </dgm:pt>
    <dgm:pt modelId="{145949F9-E904-4C98-A376-0583D022DC6B}" type="parTrans" cxnId="{C99FFAD0-0418-40B6-AD09-848BEF956725}">
      <dgm:prSet/>
      <dgm:spPr/>
      <dgm:t>
        <a:bodyPr/>
        <a:lstStyle/>
        <a:p>
          <a:endParaRPr lang="en-US"/>
        </a:p>
      </dgm:t>
    </dgm:pt>
    <dgm:pt modelId="{8C3246DE-EB93-4A41-82D7-47E3C5A5926D}" type="sibTrans" cxnId="{C99FFAD0-0418-40B6-AD09-848BEF956725}">
      <dgm:prSet/>
      <dgm:spPr/>
      <dgm:t>
        <a:bodyPr/>
        <a:lstStyle/>
        <a:p>
          <a:endParaRPr lang="en-US"/>
        </a:p>
      </dgm:t>
    </dgm:pt>
    <dgm:pt modelId="{2CBD7F87-FDB0-4440-84CF-1CD4C5E2CC05}">
      <dgm:prSet/>
      <dgm:spPr/>
      <dgm:t>
        <a:bodyPr/>
        <a:lstStyle/>
        <a:p>
          <a:pPr>
            <a:lnSpc>
              <a:spcPct val="100000"/>
            </a:lnSpc>
          </a:pPr>
          <a:r>
            <a:rPr lang="en-US"/>
            <a:t>Meta-analysis DBT for SUD (HAKTANIR 2020)</a:t>
          </a:r>
        </a:p>
      </dgm:t>
    </dgm:pt>
    <dgm:pt modelId="{768E2048-894D-43D7-8D38-2C1CE30BA7E6}" type="parTrans" cxnId="{3FE94AE4-EB4C-47C7-9A97-9FA8B3A0E5F3}">
      <dgm:prSet/>
      <dgm:spPr/>
      <dgm:t>
        <a:bodyPr/>
        <a:lstStyle/>
        <a:p>
          <a:endParaRPr lang="en-US"/>
        </a:p>
      </dgm:t>
    </dgm:pt>
    <dgm:pt modelId="{F26B5061-B1E9-41C3-90B3-3C3A7F8EEB04}" type="sibTrans" cxnId="{3FE94AE4-EB4C-47C7-9A97-9FA8B3A0E5F3}">
      <dgm:prSet/>
      <dgm:spPr/>
      <dgm:t>
        <a:bodyPr/>
        <a:lstStyle/>
        <a:p>
          <a:endParaRPr lang="en-US"/>
        </a:p>
      </dgm:t>
    </dgm:pt>
    <dgm:pt modelId="{87FF1B56-A6AC-457D-80EB-4D8A521179A9}" type="pres">
      <dgm:prSet presAssocID="{158A0337-D523-4417-95FA-8D290D5F24C7}" presName="root" presStyleCnt="0">
        <dgm:presLayoutVars>
          <dgm:dir/>
          <dgm:resizeHandles val="exact"/>
        </dgm:presLayoutVars>
      </dgm:prSet>
      <dgm:spPr/>
    </dgm:pt>
    <dgm:pt modelId="{CABD47FE-2A4B-4C9D-9B07-882B3FB3B32E}" type="pres">
      <dgm:prSet presAssocID="{B19A9564-8565-4B49-A94F-60967432D905}" presName="compNode" presStyleCnt="0"/>
      <dgm:spPr/>
    </dgm:pt>
    <dgm:pt modelId="{444B0D81-89B0-4248-A43F-657E0D25E875}" type="pres">
      <dgm:prSet presAssocID="{B19A9564-8565-4B49-A94F-60967432D905}" presName="bgRect" presStyleLbl="bgShp" presStyleIdx="0" presStyleCnt="3"/>
      <dgm:spPr/>
    </dgm:pt>
    <dgm:pt modelId="{697977FF-17BA-4417-9403-CDD705B7E8F8}" type="pres">
      <dgm:prSet presAssocID="{B19A9564-8565-4B49-A94F-60967432D905}"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Wave"/>
        </a:ext>
      </dgm:extLst>
    </dgm:pt>
    <dgm:pt modelId="{A1DB0C64-4827-4FA0-B663-1589B0449903}" type="pres">
      <dgm:prSet presAssocID="{B19A9564-8565-4B49-A94F-60967432D905}" presName="spaceRect" presStyleCnt="0"/>
      <dgm:spPr/>
    </dgm:pt>
    <dgm:pt modelId="{5342D3F9-A734-4F3B-9453-46496979E7BE}" type="pres">
      <dgm:prSet presAssocID="{B19A9564-8565-4B49-A94F-60967432D905}" presName="parTx" presStyleLbl="revTx" presStyleIdx="0" presStyleCnt="3">
        <dgm:presLayoutVars>
          <dgm:chMax val="0"/>
          <dgm:chPref val="0"/>
        </dgm:presLayoutVars>
      </dgm:prSet>
      <dgm:spPr/>
    </dgm:pt>
    <dgm:pt modelId="{E9820282-D1A3-4E2D-980C-CBA0A2A44A5F}" type="pres">
      <dgm:prSet presAssocID="{872005DD-D740-408C-9884-C62709BB0DED}" presName="sibTrans" presStyleCnt="0"/>
      <dgm:spPr/>
    </dgm:pt>
    <dgm:pt modelId="{62F5D9D4-8212-4B51-9738-5C0056B3514A}" type="pres">
      <dgm:prSet presAssocID="{D1D7B4CB-FB5C-42BB-B2CE-9BE37BB3A45D}" presName="compNode" presStyleCnt="0"/>
      <dgm:spPr/>
    </dgm:pt>
    <dgm:pt modelId="{F27C1009-DE01-48BF-A176-93ACBE050A82}" type="pres">
      <dgm:prSet presAssocID="{D1D7B4CB-FB5C-42BB-B2CE-9BE37BB3A45D}" presName="bgRect" presStyleLbl="bgShp" presStyleIdx="1" presStyleCnt="3"/>
      <dgm:spPr/>
    </dgm:pt>
    <dgm:pt modelId="{C763A0EF-EAFF-49ED-85A0-0C4815E4FC48}" type="pres">
      <dgm:prSet presAssocID="{D1D7B4CB-FB5C-42BB-B2CE-9BE37BB3A45D}"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Doctor"/>
        </a:ext>
      </dgm:extLst>
    </dgm:pt>
    <dgm:pt modelId="{D8970297-A05D-4A8F-9B73-B3549E4036F3}" type="pres">
      <dgm:prSet presAssocID="{D1D7B4CB-FB5C-42BB-B2CE-9BE37BB3A45D}" presName="spaceRect" presStyleCnt="0"/>
      <dgm:spPr/>
    </dgm:pt>
    <dgm:pt modelId="{C15B8554-F2E8-4D97-86D7-22F82646D3E3}" type="pres">
      <dgm:prSet presAssocID="{D1D7B4CB-FB5C-42BB-B2CE-9BE37BB3A45D}" presName="parTx" presStyleLbl="revTx" presStyleIdx="1" presStyleCnt="3">
        <dgm:presLayoutVars>
          <dgm:chMax val="0"/>
          <dgm:chPref val="0"/>
        </dgm:presLayoutVars>
      </dgm:prSet>
      <dgm:spPr/>
    </dgm:pt>
    <dgm:pt modelId="{0C47689D-0099-4519-B68D-F1824C5DEC38}" type="pres">
      <dgm:prSet presAssocID="{8C3246DE-EB93-4A41-82D7-47E3C5A5926D}" presName="sibTrans" presStyleCnt="0"/>
      <dgm:spPr/>
    </dgm:pt>
    <dgm:pt modelId="{1B8AB1A9-B3C7-47ED-9414-CCA33416C992}" type="pres">
      <dgm:prSet presAssocID="{2CBD7F87-FDB0-4440-84CF-1CD4C5E2CC05}" presName="compNode" presStyleCnt="0"/>
      <dgm:spPr/>
    </dgm:pt>
    <dgm:pt modelId="{DEDAD330-C457-43BF-BC64-E923A146A693}" type="pres">
      <dgm:prSet presAssocID="{2CBD7F87-FDB0-4440-84CF-1CD4C5E2CC05}" presName="bgRect" presStyleLbl="bgShp" presStyleIdx="2" presStyleCnt="3"/>
      <dgm:spPr/>
    </dgm:pt>
    <dgm:pt modelId="{0B8EDFE9-2E98-43A4-94C0-DE311D9A3063}" type="pres">
      <dgm:prSet presAssocID="{2CBD7F87-FDB0-4440-84CF-1CD4C5E2CC05}"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Database"/>
        </a:ext>
      </dgm:extLst>
    </dgm:pt>
    <dgm:pt modelId="{D9EF4A51-D510-4081-A1A0-8A03785A3000}" type="pres">
      <dgm:prSet presAssocID="{2CBD7F87-FDB0-4440-84CF-1CD4C5E2CC05}" presName="spaceRect" presStyleCnt="0"/>
      <dgm:spPr/>
    </dgm:pt>
    <dgm:pt modelId="{7CE779FD-AFBE-42BB-A459-28C2C92B2DB3}" type="pres">
      <dgm:prSet presAssocID="{2CBD7F87-FDB0-4440-84CF-1CD4C5E2CC05}" presName="parTx" presStyleLbl="revTx" presStyleIdx="2" presStyleCnt="3">
        <dgm:presLayoutVars>
          <dgm:chMax val="0"/>
          <dgm:chPref val="0"/>
        </dgm:presLayoutVars>
      </dgm:prSet>
      <dgm:spPr/>
    </dgm:pt>
  </dgm:ptLst>
  <dgm:cxnLst>
    <dgm:cxn modelId="{E33EB416-4089-4864-934D-FE6E6A4A9C63}" type="presOf" srcId="{B19A9564-8565-4B49-A94F-60967432D905}" destId="{5342D3F9-A734-4F3B-9453-46496979E7BE}" srcOrd="0" destOrd="0" presId="urn:microsoft.com/office/officeart/2018/2/layout/IconVerticalSolidList"/>
    <dgm:cxn modelId="{E265B04F-CADB-4594-BF61-84B0AB25BF04}" type="presOf" srcId="{2CBD7F87-FDB0-4440-84CF-1CD4C5E2CC05}" destId="{7CE779FD-AFBE-42BB-A459-28C2C92B2DB3}" srcOrd="0" destOrd="0" presId="urn:microsoft.com/office/officeart/2018/2/layout/IconVerticalSolidList"/>
    <dgm:cxn modelId="{9CAEB452-1D6C-41BA-979A-6969430918FF}" type="presOf" srcId="{D1D7B4CB-FB5C-42BB-B2CE-9BE37BB3A45D}" destId="{C15B8554-F2E8-4D97-86D7-22F82646D3E3}" srcOrd="0" destOrd="0" presId="urn:microsoft.com/office/officeart/2018/2/layout/IconVerticalSolidList"/>
    <dgm:cxn modelId="{C0CACB95-79D3-48D3-A020-CB133F1A94C8}" type="presOf" srcId="{158A0337-D523-4417-95FA-8D290D5F24C7}" destId="{87FF1B56-A6AC-457D-80EB-4D8A521179A9}" srcOrd="0" destOrd="0" presId="urn:microsoft.com/office/officeart/2018/2/layout/IconVerticalSolidList"/>
    <dgm:cxn modelId="{74AC12A1-A454-403F-9C57-61FFC46B721A}" srcId="{158A0337-D523-4417-95FA-8D290D5F24C7}" destId="{B19A9564-8565-4B49-A94F-60967432D905}" srcOrd="0" destOrd="0" parTransId="{825E4A3F-4483-474E-89C5-4853485D8DED}" sibTransId="{872005DD-D740-408C-9884-C62709BB0DED}"/>
    <dgm:cxn modelId="{C99FFAD0-0418-40B6-AD09-848BEF956725}" srcId="{158A0337-D523-4417-95FA-8D290D5F24C7}" destId="{D1D7B4CB-FB5C-42BB-B2CE-9BE37BB3A45D}" srcOrd="1" destOrd="0" parTransId="{145949F9-E904-4C98-A376-0583D022DC6B}" sibTransId="{8C3246DE-EB93-4A41-82D7-47E3C5A5926D}"/>
    <dgm:cxn modelId="{3FE94AE4-EB4C-47C7-9A97-9FA8B3A0E5F3}" srcId="{158A0337-D523-4417-95FA-8D290D5F24C7}" destId="{2CBD7F87-FDB0-4440-84CF-1CD4C5E2CC05}" srcOrd="2" destOrd="0" parTransId="{768E2048-894D-43D7-8D38-2C1CE30BA7E6}" sibTransId="{F26B5061-B1E9-41C3-90B3-3C3A7F8EEB04}"/>
    <dgm:cxn modelId="{E76005A3-EB57-4E58-BBF4-4CB282D5A528}" type="presParOf" srcId="{87FF1B56-A6AC-457D-80EB-4D8A521179A9}" destId="{CABD47FE-2A4B-4C9D-9B07-882B3FB3B32E}" srcOrd="0" destOrd="0" presId="urn:microsoft.com/office/officeart/2018/2/layout/IconVerticalSolidList"/>
    <dgm:cxn modelId="{E3C412FE-74B3-403F-BFD0-EC79F45296E4}" type="presParOf" srcId="{CABD47FE-2A4B-4C9D-9B07-882B3FB3B32E}" destId="{444B0D81-89B0-4248-A43F-657E0D25E875}" srcOrd="0" destOrd="0" presId="urn:microsoft.com/office/officeart/2018/2/layout/IconVerticalSolidList"/>
    <dgm:cxn modelId="{D00AED1A-109C-47F4-9ACF-3872DC266E21}" type="presParOf" srcId="{CABD47FE-2A4B-4C9D-9B07-882B3FB3B32E}" destId="{697977FF-17BA-4417-9403-CDD705B7E8F8}" srcOrd="1" destOrd="0" presId="urn:microsoft.com/office/officeart/2018/2/layout/IconVerticalSolidList"/>
    <dgm:cxn modelId="{E3E16CB8-FA3C-46E5-AA5C-F8D05F445B4C}" type="presParOf" srcId="{CABD47FE-2A4B-4C9D-9B07-882B3FB3B32E}" destId="{A1DB0C64-4827-4FA0-B663-1589B0449903}" srcOrd="2" destOrd="0" presId="urn:microsoft.com/office/officeart/2018/2/layout/IconVerticalSolidList"/>
    <dgm:cxn modelId="{A4C2F381-AB88-45D1-8490-F132C67D4E38}" type="presParOf" srcId="{CABD47FE-2A4B-4C9D-9B07-882B3FB3B32E}" destId="{5342D3F9-A734-4F3B-9453-46496979E7BE}" srcOrd="3" destOrd="0" presId="urn:microsoft.com/office/officeart/2018/2/layout/IconVerticalSolidList"/>
    <dgm:cxn modelId="{73EDC822-3F82-41D5-A4A8-5097BE04EE01}" type="presParOf" srcId="{87FF1B56-A6AC-457D-80EB-4D8A521179A9}" destId="{E9820282-D1A3-4E2D-980C-CBA0A2A44A5F}" srcOrd="1" destOrd="0" presId="urn:microsoft.com/office/officeart/2018/2/layout/IconVerticalSolidList"/>
    <dgm:cxn modelId="{C1688BE2-C4ED-4884-B9BF-0B24FC532F24}" type="presParOf" srcId="{87FF1B56-A6AC-457D-80EB-4D8A521179A9}" destId="{62F5D9D4-8212-4B51-9738-5C0056B3514A}" srcOrd="2" destOrd="0" presId="urn:microsoft.com/office/officeart/2018/2/layout/IconVerticalSolidList"/>
    <dgm:cxn modelId="{30727896-DD4A-4614-A7FB-CD17EE23CEE8}" type="presParOf" srcId="{62F5D9D4-8212-4B51-9738-5C0056B3514A}" destId="{F27C1009-DE01-48BF-A176-93ACBE050A82}" srcOrd="0" destOrd="0" presId="urn:microsoft.com/office/officeart/2018/2/layout/IconVerticalSolidList"/>
    <dgm:cxn modelId="{B1AE8270-E8E2-42AE-9454-5450DEF44D41}" type="presParOf" srcId="{62F5D9D4-8212-4B51-9738-5C0056B3514A}" destId="{C763A0EF-EAFF-49ED-85A0-0C4815E4FC48}" srcOrd="1" destOrd="0" presId="urn:microsoft.com/office/officeart/2018/2/layout/IconVerticalSolidList"/>
    <dgm:cxn modelId="{E5E8F668-455F-4D80-9AD0-4DB20B804BA1}" type="presParOf" srcId="{62F5D9D4-8212-4B51-9738-5C0056B3514A}" destId="{D8970297-A05D-4A8F-9B73-B3549E4036F3}" srcOrd="2" destOrd="0" presId="urn:microsoft.com/office/officeart/2018/2/layout/IconVerticalSolidList"/>
    <dgm:cxn modelId="{800E6C91-4939-4D29-AA4A-F25819FF3AA8}" type="presParOf" srcId="{62F5D9D4-8212-4B51-9738-5C0056B3514A}" destId="{C15B8554-F2E8-4D97-86D7-22F82646D3E3}" srcOrd="3" destOrd="0" presId="urn:microsoft.com/office/officeart/2018/2/layout/IconVerticalSolidList"/>
    <dgm:cxn modelId="{9A50562D-289E-4BCD-8D20-5DCD4D7A208F}" type="presParOf" srcId="{87FF1B56-A6AC-457D-80EB-4D8A521179A9}" destId="{0C47689D-0099-4519-B68D-F1824C5DEC38}" srcOrd="3" destOrd="0" presId="urn:microsoft.com/office/officeart/2018/2/layout/IconVerticalSolidList"/>
    <dgm:cxn modelId="{B4D01A8B-F18E-4D09-BE23-F8B12C668B30}" type="presParOf" srcId="{87FF1B56-A6AC-457D-80EB-4D8A521179A9}" destId="{1B8AB1A9-B3C7-47ED-9414-CCA33416C992}" srcOrd="4" destOrd="0" presId="urn:microsoft.com/office/officeart/2018/2/layout/IconVerticalSolidList"/>
    <dgm:cxn modelId="{6C2CC42D-6D0A-472C-91F4-EB9FCE8693A7}" type="presParOf" srcId="{1B8AB1A9-B3C7-47ED-9414-CCA33416C992}" destId="{DEDAD330-C457-43BF-BC64-E923A146A693}" srcOrd="0" destOrd="0" presId="urn:microsoft.com/office/officeart/2018/2/layout/IconVerticalSolidList"/>
    <dgm:cxn modelId="{E2D577E2-A8ED-4EA3-9334-CE0D73E063DC}" type="presParOf" srcId="{1B8AB1A9-B3C7-47ED-9414-CCA33416C992}" destId="{0B8EDFE9-2E98-43A4-94C0-DE311D9A3063}" srcOrd="1" destOrd="0" presId="urn:microsoft.com/office/officeart/2018/2/layout/IconVerticalSolidList"/>
    <dgm:cxn modelId="{BE35CD9A-7E03-475B-B1EF-FD783D4DFFD5}" type="presParOf" srcId="{1B8AB1A9-B3C7-47ED-9414-CCA33416C992}" destId="{D9EF4A51-D510-4081-A1A0-8A03785A3000}" srcOrd="2" destOrd="0" presId="urn:microsoft.com/office/officeart/2018/2/layout/IconVerticalSolidList"/>
    <dgm:cxn modelId="{392D3826-F783-460C-9B9C-ECBDB4E884BF}" type="presParOf" srcId="{1B8AB1A9-B3C7-47ED-9414-CCA33416C992}" destId="{7CE779FD-AFBE-42BB-A459-28C2C92B2DB3}"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CF50C61-0E32-4848-AC88-627F90D1082F}" type="doc">
      <dgm:prSet loTypeId="urn:microsoft.com/office/officeart/2005/8/layout/process4" loCatId="process" qsTypeId="urn:microsoft.com/office/officeart/2005/8/quickstyle/simple1" qsCatId="simple" csTypeId="urn:microsoft.com/office/officeart/2005/8/colors/accent1_2" csCatId="accent1"/>
      <dgm:spPr/>
      <dgm:t>
        <a:bodyPr/>
        <a:lstStyle/>
        <a:p>
          <a:endParaRPr lang="en-US"/>
        </a:p>
      </dgm:t>
    </dgm:pt>
    <dgm:pt modelId="{42073169-AB9F-408C-9A7D-FA6D00D216F3}">
      <dgm:prSet/>
      <dgm:spPr/>
      <dgm:t>
        <a:bodyPr/>
        <a:lstStyle/>
        <a:p>
          <a:r>
            <a:rPr lang="en-US"/>
            <a:t>assumes that the psychological processes of a normal human mind are often destructive, and create psychological suffering for us all, sooner or later.</a:t>
          </a:r>
        </a:p>
      </dgm:t>
    </dgm:pt>
    <dgm:pt modelId="{344436C9-4344-43EB-9080-EAAD94CE64DC}" type="parTrans" cxnId="{2BFBB7CE-81FF-427E-8728-68FF170C8850}">
      <dgm:prSet/>
      <dgm:spPr/>
      <dgm:t>
        <a:bodyPr/>
        <a:lstStyle/>
        <a:p>
          <a:endParaRPr lang="en-US"/>
        </a:p>
      </dgm:t>
    </dgm:pt>
    <dgm:pt modelId="{B7C029B5-C301-4946-9E44-B0D9248FAA13}" type="sibTrans" cxnId="{2BFBB7CE-81FF-427E-8728-68FF170C8850}">
      <dgm:prSet/>
      <dgm:spPr/>
      <dgm:t>
        <a:bodyPr/>
        <a:lstStyle/>
        <a:p>
          <a:endParaRPr lang="en-US"/>
        </a:p>
      </dgm:t>
    </dgm:pt>
    <dgm:pt modelId="{ED5D10C1-0306-44A9-91B4-C20F077D66C1}">
      <dgm:prSet/>
      <dgm:spPr/>
      <dgm:t>
        <a:bodyPr/>
        <a:lstStyle/>
        <a:p>
          <a:r>
            <a:rPr lang="en-US"/>
            <a:t>Treatment focuses on </a:t>
          </a:r>
        </a:p>
      </dgm:t>
    </dgm:pt>
    <dgm:pt modelId="{392EDA75-72B2-4336-B3A7-0858268159A5}" type="parTrans" cxnId="{A1E300FB-8C95-4CCC-89CD-5BD7E37C0585}">
      <dgm:prSet/>
      <dgm:spPr/>
      <dgm:t>
        <a:bodyPr/>
        <a:lstStyle/>
        <a:p>
          <a:endParaRPr lang="en-US"/>
        </a:p>
      </dgm:t>
    </dgm:pt>
    <dgm:pt modelId="{452C09E2-C005-4388-9194-72C3E0B4CC93}" type="sibTrans" cxnId="{A1E300FB-8C95-4CCC-89CD-5BD7E37C0585}">
      <dgm:prSet/>
      <dgm:spPr/>
      <dgm:t>
        <a:bodyPr/>
        <a:lstStyle/>
        <a:p>
          <a:endParaRPr lang="en-US"/>
        </a:p>
      </dgm:t>
    </dgm:pt>
    <dgm:pt modelId="{4FFEEE58-B7AC-4FFA-8468-571A391EF1DE}">
      <dgm:prSet/>
      <dgm:spPr/>
      <dgm:t>
        <a:bodyPr/>
        <a:lstStyle/>
        <a:p>
          <a:r>
            <a:rPr lang="en-US"/>
            <a:t>Developing acceptance of unwanted private experiences which are out of personal control. </a:t>
          </a:r>
        </a:p>
      </dgm:t>
    </dgm:pt>
    <dgm:pt modelId="{A953BE41-54E2-44A0-BE6F-8555CA2B8C78}" type="parTrans" cxnId="{F1481E55-7E6B-42CD-9775-4568E7C6B7B9}">
      <dgm:prSet/>
      <dgm:spPr/>
      <dgm:t>
        <a:bodyPr/>
        <a:lstStyle/>
        <a:p>
          <a:endParaRPr lang="en-US"/>
        </a:p>
      </dgm:t>
    </dgm:pt>
    <dgm:pt modelId="{C7068763-C503-4086-8892-41C38FF3300A}" type="sibTrans" cxnId="{F1481E55-7E6B-42CD-9775-4568E7C6B7B9}">
      <dgm:prSet/>
      <dgm:spPr/>
      <dgm:t>
        <a:bodyPr/>
        <a:lstStyle/>
        <a:p>
          <a:endParaRPr lang="en-US"/>
        </a:p>
      </dgm:t>
    </dgm:pt>
    <dgm:pt modelId="{FB43AB54-2A09-4E57-A03E-3BAFFA317D21}">
      <dgm:prSet/>
      <dgm:spPr/>
      <dgm:t>
        <a:bodyPr/>
        <a:lstStyle/>
        <a:p>
          <a:r>
            <a:rPr lang="en-US"/>
            <a:t>Commitment and action toward living a valued life. </a:t>
          </a:r>
        </a:p>
      </dgm:t>
    </dgm:pt>
    <dgm:pt modelId="{642962E0-C4AA-4CE6-A230-97A60409895F}" type="parTrans" cxnId="{55DBDC55-C9D3-4ECF-9E4E-8124DF53C93C}">
      <dgm:prSet/>
      <dgm:spPr/>
      <dgm:t>
        <a:bodyPr/>
        <a:lstStyle/>
        <a:p>
          <a:endParaRPr lang="en-US"/>
        </a:p>
      </dgm:t>
    </dgm:pt>
    <dgm:pt modelId="{FAD917AC-FF3E-4368-8A75-200C13DE76DE}" type="sibTrans" cxnId="{55DBDC55-C9D3-4ECF-9E4E-8124DF53C93C}">
      <dgm:prSet/>
      <dgm:spPr/>
      <dgm:t>
        <a:bodyPr/>
        <a:lstStyle/>
        <a:p>
          <a:endParaRPr lang="en-US"/>
        </a:p>
      </dgm:t>
    </dgm:pt>
    <dgm:pt modelId="{B4608488-4D06-47DF-A729-B087E38D9592}" type="pres">
      <dgm:prSet presAssocID="{3CF50C61-0E32-4848-AC88-627F90D1082F}" presName="Name0" presStyleCnt="0">
        <dgm:presLayoutVars>
          <dgm:dir/>
          <dgm:animLvl val="lvl"/>
          <dgm:resizeHandles val="exact"/>
        </dgm:presLayoutVars>
      </dgm:prSet>
      <dgm:spPr/>
    </dgm:pt>
    <dgm:pt modelId="{DBBEB6BF-2DC0-47EF-A291-1E3D697D20AF}" type="pres">
      <dgm:prSet presAssocID="{ED5D10C1-0306-44A9-91B4-C20F077D66C1}" presName="boxAndChildren" presStyleCnt="0"/>
      <dgm:spPr/>
    </dgm:pt>
    <dgm:pt modelId="{8831313F-A5F6-4A91-8B64-65D3C2FC4FB2}" type="pres">
      <dgm:prSet presAssocID="{ED5D10C1-0306-44A9-91B4-C20F077D66C1}" presName="parentTextBox" presStyleLbl="node1" presStyleIdx="0" presStyleCnt="2"/>
      <dgm:spPr/>
    </dgm:pt>
    <dgm:pt modelId="{33877C10-759D-454E-8D0A-A35488795D06}" type="pres">
      <dgm:prSet presAssocID="{ED5D10C1-0306-44A9-91B4-C20F077D66C1}" presName="entireBox" presStyleLbl="node1" presStyleIdx="0" presStyleCnt="2"/>
      <dgm:spPr/>
    </dgm:pt>
    <dgm:pt modelId="{06C5E5C1-B947-4736-B25F-83B834DC4DDB}" type="pres">
      <dgm:prSet presAssocID="{ED5D10C1-0306-44A9-91B4-C20F077D66C1}" presName="descendantBox" presStyleCnt="0"/>
      <dgm:spPr/>
    </dgm:pt>
    <dgm:pt modelId="{52FE0AD1-DF20-4B22-A87E-9CD50733E42C}" type="pres">
      <dgm:prSet presAssocID="{4FFEEE58-B7AC-4FFA-8468-571A391EF1DE}" presName="childTextBox" presStyleLbl="fgAccFollowNode1" presStyleIdx="0" presStyleCnt="2">
        <dgm:presLayoutVars>
          <dgm:bulletEnabled val="1"/>
        </dgm:presLayoutVars>
      </dgm:prSet>
      <dgm:spPr/>
    </dgm:pt>
    <dgm:pt modelId="{E63EC8DF-A868-414F-B1C1-6D1BC060E210}" type="pres">
      <dgm:prSet presAssocID="{FB43AB54-2A09-4E57-A03E-3BAFFA317D21}" presName="childTextBox" presStyleLbl="fgAccFollowNode1" presStyleIdx="1" presStyleCnt="2">
        <dgm:presLayoutVars>
          <dgm:bulletEnabled val="1"/>
        </dgm:presLayoutVars>
      </dgm:prSet>
      <dgm:spPr/>
    </dgm:pt>
    <dgm:pt modelId="{D9DE1CFA-D6F5-4B81-878D-984A584E5863}" type="pres">
      <dgm:prSet presAssocID="{B7C029B5-C301-4946-9E44-B0D9248FAA13}" presName="sp" presStyleCnt="0"/>
      <dgm:spPr/>
    </dgm:pt>
    <dgm:pt modelId="{D0428B4E-97C0-41A5-ABAA-7A27AA7CEB4C}" type="pres">
      <dgm:prSet presAssocID="{42073169-AB9F-408C-9A7D-FA6D00D216F3}" presName="arrowAndChildren" presStyleCnt="0"/>
      <dgm:spPr/>
    </dgm:pt>
    <dgm:pt modelId="{640C2751-2C31-48C2-BBF2-9B4BC52B128B}" type="pres">
      <dgm:prSet presAssocID="{42073169-AB9F-408C-9A7D-FA6D00D216F3}" presName="parentTextArrow" presStyleLbl="node1" presStyleIdx="1" presStyleCnt="2"/>
      <dgm:spPr/>
    </dgm:pt>
  </dgm:ptLst>
  <dgm:cxnLst>
    <dgm:cxn modelId="{AE0A1F0F-2B43-4A25-831B-CBF4D3ED8762}" type="presOf" srcId="{FB43AB54-2A09-4E57-A03E-3BAFFA317D21}" destId="{E63EC8DF-A868-414F-B1C1-6D1BC060E210}" srcOrd="0" destOrd="0" presId="urn:microsoft.com/office/officeart/2005/8/layout/process4"/>
    <dgm:cxn modelId="{458B3869-9CC0-4E33-AE7D-E4DD499798B1}" type="presOf" srcId="{3CF50C61-0E32-4848-AC88-627F90D1082F}" destId="{B4608488-4D06-47DF-A729-B087E38D9592}" srcOrd="0" destOrd="0" presId="urn:microsoft.com/office/officeart/2005/8/layout/process4"/>
    <dgm:cxn modelId="{F1481E55-7E6B-42CD-9775-4568E7C6B7B9}" srcId="{ED5D10C1-0306-44A9-91B4-C20F077D66C1}" destId="{4FFEEE58-B7AC-4FFA-8468-571A391EF1DE}" srcOrd="0" destOrd="0" parTransId="{A953BE41-54E2-44A0-BE6F-8555CA2B8C78}" sibTransId="{C7068763-C503-4086-8892-41C38FF3300A}"/>
    <dgm:cxn modelId="{A6822155-1707-47A6-8E08-5BBEE5E705D9}" type="presOf" srcId="{42073169-AB9F-408C-9A7D-FA6D00D216F3}" destId="{640C2751-2C31-48C2-BBF2-9B4BC52B128B}" srcOrd="0" destOrd="0" presId="urn:microsoft.com/office/officeart/2005/8/layout/process4"/>
    <dgm:cxn modelId="{55DBDC55-C9D3-4ECF-9E4E-8124DF53C93C}" srcId="{ED5D10C1-0306-44A9-91B4-C20F077D66C1}" destId="{FB43AB54-2A09-4E57-A03E-3BAFFA317D21}" srcOrd="1" destOrd="0" parTransId="{642962E0-C4AA-4CE6-A230-97A60409895F}" sibTransId="{FAD917AC-FF3E-4368-8A75-200C13DE76DE}"/>
    <dgm:cxn modelId="{423AF7BB-AD84-4C4F-AC32-5A13801ACAA8}" type="presOf" srcId="{4FFEEE58-B7AC-4FFA-8468-571A391EF1DE}" destId="{52FE0AD1-DF20-4B22-A87E-9CD50733E42C}" srcOrd="0" destOrd="0" presId="urn:microsoft.com/office/officeart/2005/8/layout/process4"/>
    <dgm:cxn modelId="{54EFAEBE-F4E3-403B-9031-018F3B4CA830}" type="presOf" srcId="{ED5D10C1-0306-44A9-91B4-C20F077D66C1}" destId="{8831313F-A5F6-4A91-8B64-65D3C2FC4FB2}" srcOrd="0" destOrd="0" presId="urn:microsoft.com/office/officeart/2005/8/layout/process4"/>
    <dgm:cxn modelId="{4D5D67C4-080D-408B-8FED-A17EFEBBA20B}" type="presOf" srcId="{ED5D10C1-0306-44A9-91B4-C20F077D66C1}" destId="{33877C10-759D-454E-8D0A-A35488795D06}" srcOrd="1" destOrd="0" presId="urn:microsoft.com/office/officeart/2005/8/layout/process4"/>
    <dgm:cxn modelId="{2BFBB7CE-81FF-427E-8728-68FF170C8850}" srcId="{3CF50C61-0E32-4848-AC88-627F90D1082F}" destId="{42073169-AB9F-408C-9A7D-FA6D00D216F3}" srcOrd="0" destOrd="0" parTransId="{344436C9-4344-43EB-9080-EAAD94CE64DC}" sibTransId="{B7C029B5-C301-4946-9E44-B0D9248FAA13}"/>
    <dgm:cxn modelId="{A1E300FB-8C95-4CCC-89CD-5BD7E37C0585}" srcId="{3CF50C61-0E32-4848-AC88-627F90D1082F}" destId="{ED5D10C1-0306-44A9-91B4-C20F077D66C1}" srcOrd="1" destOrd="0" parTransId="{392EDA75-72B2-4336-B3A7-0858268159A5}" sibTransId="{452C09E2-C005-4388-9194-72C3E0B4CC93}"/>
    <dgm:cxn modelId="{B759F1CB-8390-4FD0-A19C-432635B38FA6}" type="presParOf" srcId="{B4608488-4D06-47DF-A729-B087E38D9592}" destId="{DBBEB6BF-2DC0-47EF-A291-1E3D697D20AF}" srcOrd="0" destOrd="0" presId="urn:microsoft.com/office/officeart/2005/8/layout/process4"/>
    <dgm:cxn modelId="{906634BE-6691-424A-B1E5-A12F6414B4E5}" type="presParOf" srcId="{DBBEB6BF-2DC0-47EF-A291-1E3D697D20AF}" destId="{8831313F-A5F6-4A91-8B64-65D3C2FC4FB2}" srcOrd="0" destOrd="0" presId="urn:microsoft.com/office/officeart/2005/8/layout/process4"/>
    <dgm:cxn modelId="{6B13B09C-A642-4EF3-9B2A-09A62FE1E765}" type="presParOf" srcId="{DBBEB6BF-2DC0-47EF-A291-1E3D697D20AF}" destId="{33877C10-759D-454E-8D0A-A35488795D06}" srcOrd="1" destOrd="0" presId="urn:microsoft.com/office/officeart/2005/8/layout/process4"/>
    <dgm:cxn modelId="{9FF3A1C7-7D70-48F7-93F5-9D87D3D93855}" type="presParOf" srcId="{DBBEB6BF-2DC0-47EF-A291-1E3D697D20AF}" destId="{06C5E5C1-B947-4736-B25F-83B834DC4DDB}" srcOrd="2" destOrd="0" presId="urn:microsoft.com/office/officeart/2005/8/layout/process4"/>
    <dgm:cxn modelId="{DF038CF5-1D3B-40CE-B911-B67E48B20891}" type="presParOf" srcId="{06C5E5C1-B947-4736-B25F-83B834DC4DDB}" destId="{52FE0AD1-DF20-4B22-A87E-9CD50733E42C}" srcOrd="0" destOrd="0" presId="urn:microsoft.com/office/officeart/2005/8/layout/process4"/>
    <dgm:cxn modelId="{03FCC54E-94B5-4857-918E-5EBA7E7A65A5}" type="presParOf" srcId="{06C5E5C1-B947-4736-B25F-83B834DC4DDB}" destId="{E63EC8DF-A868-414F-B1C1-6D1BC060E210}" srcOrd="1" destOrd="0" presId="urn:microsoft.com/office/officeart/2005/8/layout/process4"/>
    <dgm:cxn modelId="{C255E473-C830-4D84-8B79-06086E389AFE}" type="presParOf" srcId="{B4608488-4D06-47DF-A729-B087E38D9592}" destId="{D9DE1CFA-D6F5-4B81-878D-984A584E5863}" srcOrd="1" destOrd="0" presId="urn:microsoft.com/office/officeart/2005/8/layout/process4"/>
    <dgm:cxn modelId="{2A7A55CA-E99B-4510-8ECE-051D8F82FE46}" type="presParOf" srcId="{B4608488-4D06-47DF-A729-B087E38D9592}" destId="{D0428B4E-97C0-41A5-ABAA-7A27AA7CEB4C}" srcOrd="2" destOrd="0" presId="urn:microsoft.com/office/officeart/2005/8/layout/process4"/>
    <dgm:cxn modelId="{197F208D-FECA-4C76-B399-D084DD43C5BF}" type="presParOf" srcId="{D0428B4E-97C0-41A5-ABAA-7A27AA7CEB4C}" destId="{640C2751-2C31-48C2-BBF2-9B4BC52B128B}"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1535FC2-7504-4726-A5BB-8F208FDDED0C}"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26E1E65B-2900-4EB1-BA69-1159905A804F}">
      <dgm:prSet/>
      <dgm:spPr/>
      <dgm:t>
        <a:bodyPr/>
        <a:lstStyle/>
        <a:p>
          <a:r>
            <a:rPr lang="en-US"/>
            <a:t>Functional contextualism plus relational frame theory</a:t>
          </a:r>
        </a:p>
      </dgm:t>
    </dgm:pt>
    <dgm:pt modelId="{3E8F38B3-1930-44A9-8307-0735A56BDA6B}" type="parTrans" cxnId="{BA43A07D-A678-4CA2-965C-FE2DA08457C7}">
      <dgm:prSet/>
      <dgm:spPr/>
      <dgm:t>
        <a:bodyPr/>
        <a:lstStyle/>
        <a:p>
          <a:endParaRPr lang="en-US"/>
        </a:p>
      </dgm:t>
    </dgm:pt>
    <dgm:pt modelId="{1E65F86C-690E-465E-8CDE-5ECD13D305A7}" type="sibTrans" cxnId="{BA43A07D-A678-4CA2-965C-FE2DA08457C7}">
      <dgm:prSet/>
      <dgm:spPr/>
      <dgm:t>
        <a:bodyPr/>
        <a:lstStyle/>
        <a:p>
          <a:endParaRPr lang="en-US"/>
        </a:p>
      </dgm:t>
    </dgm:pt>
    <dgm:pt modelId="{CF12EB86-B581-423D-830B-A75297B92FC0}">
      <dgm:prSet/>
      <dgm:spPr/>
      <dgm:t>
        <a:bodyPr/>
        <a:lstStyle/>
        <a:p>
          <a:r>
            <a:rPr lang="en-US"/>
            <a:t>Increases psychological flexibility</a:t>
          </a:r>
        </a:p>
      </dgm:t>
    </dgm:pt>
    <dgm:pt modelId="{46E4C29C-2CAC-4E1E-9583-7E531FEDB810}" type="parTrans" cxnId="{CF963B06-6739-4417-8DC7-8858007F41A9}">
      <dgm:prSet/>
      <dgm:spPr/>
      <dgm:t>
        <a:bodyPr/>
        <a:lstStyle/>
        <a:p>
          <a:endParaRPr lang="en-US"/>
        </a:p>
      </dgm:t>
    </dgm:pt>
    <dgm:pt modelId="{7CF1618B-8908-45FA-B24A-7EFDBC36085E}" type="sibTrans" cxnId="{CF963B06-6739-4417-8DC7-8858007F41A9}">
      <dgm:prSet/>
      <dgm:spPr/>
      <dgm:t>
        <a:bodyPr/>
        <a:lstStyle/>
        <a:p>
          <a:endParaRPr lang="en-US"/>
        </a:p>
      </dgm:t>
    </dgm:pt>
    <dgm:pt modelId="{15C37B53-1835-4C32-9562-3A3E9799D42A}">
      <dgm:prSet/>
      <dgm:spPr/>
      <dgm:t>
        <a:bodyPr/>
        <a:lstStyle/>
        <a:p>
          <a:r>
            <a:rPr lang="en-US"/>
            <a:t>Foundation of mindfulness and data</a:t>
          </a:r>
        </a:p>
      </dgm:t>
    </dgm:pt>
    <dgm:pt modelId="{3DF619D0-E398-45CB-B14A-9AC58C8FF577}" type="parTrans" cxnId="{49A6B9E9-8D5F-43F2-BA45-E0C3A73EFC38}">
      <dgm:prSet/>
      <dgm:spPr/>
      <dgm:t>
        <a:bodyPr/>
        <a:lstStyle/>
        <a:p>
          <a:endParaRPr lang="en-US"/>
        </a:p>
      </dgm:t>
    </dgm:pt>
    <dgm:pt modelId="{7D47F215-A6A1-47EB-9DEB-650A82441486}" type="sibTrans" cxnId="{49A6B9E9-8D5F-43F2-BA45-E0C3A73EFC38}">
      <dgm:prSet/>
      <dgm:spPr/>
      <dgm:t>
        <a:bodyPr/>
        <a:lstStyle/>
        <a:p>
          <a:endParaRPr lang="en-US"/>
        </a:p>
      </dgm:t>
    </dgm:pt>
    <dgm:pt modelId="{1AA5F93A-E8C5-4DB5-8A69-A70662CAC381}">
      <dgm:prSet/>
      <dgm:spPr/>
      <dgm:t>
        <a:bodyPr/>
        <a:lstStyle/>
        <a:p>
          <a:r>
            <a:rPr lang="en-US"/>
            <a:t>Basic therapy principles: empathy, self compassion, collaborative stance, self disclosure</a:t>
          </a:r>
        </a:p>
      </dgm:t>
    </dgm:pt>
    <dgm:pt modelId="{3B195802-93EB-4B7E-9D26-B664A0A1F969}" type="parTrans" cxnId="{40F392AB-0875-4619-A27F-05A02A825DDC}">
      <dgm:prSet/>
      <dgm:spPr/>
      <dgm:t>
        <a:bodyPr/>
        <a:lstStyle/>
        <a:p>
          <a:endParaRPr lang="en-US"/>
        </a:p>
      </dgm:t>
    </dgm:pt>
    <dgm:pt modelId="{77610AA3-DD80-406E-A65E-93F935D1A9BD}" type="sibTrans" cxnId="{40F392AB-0875-4619-A27F-05A02A825DDC}">
      <dgm:prSet/>
      <dgm:spPr/>
      <dgm:t>
        <a:bodyPr/>
        <a:lstStyle/>
        <a:p>
          <a:endParaRPr lang="en-US"/>
        </a:p>
      </dgm:t>
    </dgm:pt>
    <dgm:pt modelId="{9648016A-526C-4BA6-9408-801654C6F47E}" type="pres">
      <dgm:prSet presAssocID="{01535FC2-7504-4726-A5BB-8F208FDDED0C}" presName="vert0" presStyleCnt="0">
        <dgm:presLayoutVars>
          <dgm:dir/>
          <dgm:animOne val="branch"/>
          <dgm:animLvl val="lvl"/>
        </dgm:presLayoutVars>
      </dgm:prSet>
      <dgm:spPr/>
    </dgm:pt>
    <dgm:pt modelId="{4BB5B0F6-9AA2-49E8-825D-38BAF6A88520}" type="pres">
      <dgm:prSet presAssocID="{26E1E65B-2900-4EB1-BA69-1159905A804F}" presName="thickLine" presStyleLbl="alignNode1" presStyleIdx="0" presStyleCnt="4"/>
      <dgm:spPr/>
    </dgm:pt>
    <dgm:pt modelId="{E2672493-0C06-413B-BA27-A6059D2EF786}" type="pres">
      <dgm:prSet presAssocID="{26E1E65B-2900-4EB1-BA69-1159905A804F}" presName="horz1" presStyleCnt="0"/>
      <dgm:spPr/>
    </dgm:pt>
    <dgm:pt modelId="{3A205F72-C382-44D8-AFF9-4DB48B0D461A}" type="pres">
      <dgm:prSet presAssocID="{26E1E65B-2900-4EB1-BA69-1159905A804F}" presName="tx1" presStyleLbl="revTx" presStyleIdx="0" presStyleCnt="4"/>
      <dgm:spPr/>
    </dgm:pt>
    <dgm:pt modelId="{CF3C1BA4-FE96-4EEB-9F62-B3F51AD7190D}" type="pres">
      <dgm:prSet presAssocID="{26E1E65B-2900-4EB1-BA69-1159905A804F}" presName="vert1" presStyleCnt="0"/>
      <dgm:spPr/>
    </dgm:pt>
    <dgm:pt modelId="{49175AF4-4DA2-443E-A7E0-EF66ECF12899}" type="pres">
      <dgm:prSet presAssocID="{CF12EB86-B581-423D-830B-A75297B92FC0}" presName="thickLine" presStyleLbl="alignNode1" presStyleIdx="1" presStyleCnt="4"/>
      <dgm:spPr/>
    </dgm:pt>
    <dgm:pt modelId="{1C8FBBCE-5695-44AE-B561-C5C721C5B8C9}" type="pres">
      <dgm:prSet presAssocID="{CF12EB86-B581-423D-830B-A75297B92FC0}" presName="horz1" presStyleCnt="0"/>
      <dgm:spPr/>
    </dgm:pt>
    <dgm:pt modelId="{2F56D298-6FC4-4D32-A1A3-1822F3348BF8}" type="pres">
      <dgm:prSet presAssocID="{CF12EB86-B581-423D-830B-A75297B92FC0}" presName="tx1" presStyleLbl="revTx" presStyleIdx="1" presStyleCnt="4"/>
      <dgm:spPr/>
    </dgm:pt>
    <dgm:pt modelId="{98A7DD20-B056-444F-A6C7-4C6417C4D935}" type="pres">
      <dgm:prSet presAssocID="{CF12EB86-B581-423D-830B-A75297B92FC0}" presName="vert1" presStyleCnt="0"/>
      <dgm:spPr/>
    </dgm:pt>
    <dgm:pt modelId="{9E8FBB88-324F-4AAD-81D5-B43D96C04EFE}" type="pres">
      <dgm:prSet presAssocID="{15C37B53-1835-4C32-9562-3A3E9799D42A}" presName="thickLine" presStyleLbl="alignNode1" presStyleIdx="2" presStyleCnt="4"/>
      <dgm:spPr/>
    </dgm:pt>
    <dgm:pt modelId="{C436DB1F-2FDC-4013-A536-56D1B05196EF}" type="pres">
      <dgm:prSet presAssocID="{15C37B53-1835-4C32-9562-3A3E9799D42A}" presName="horz1" presStyleCnt="0"/>
      <dgm:spPr/>
    </dgm:pt>
    <dgm:pt modelId="{595A9841-CCB6-47BE-908F-C52676E67EEF}" type="pres">
      <dgm:prSet presAssocID="{15C37B53-1835-4C32-9562-3A3E9799D42A}" presName="tx1" presStyleLbl="revTx" presStyleIdx="2" presStyleCnt="4"/>
      <dgm:spPr/>
    </dgm:pt>
    <dgm:pt modelId="{2A0720A2-E86B-49E1-BDBB-D24C3A4D17B8}" type="pres">
      <dgm:prSet presAssocID="{15C37B53-1835-4C32-9562-3A3E9799D42A}" presName="vert1" presStyleCnt="0"/>
      <dgm:spPr/>
    </dgm:pt>
    <dgm:pt modelId="{34EB3137-DD22-49C1-A304-0E31802B9D89}" type="pres">
      <dgm:prSet presAssocID="{1AA5F93A-E8C5-4DB5-8A69-A70662CAC381}" presName="thickLine" presStyleLbl="alignNode1" presStyleIdx="3" presStyleCnt="4"/>
      <dgm:spPr/>
    </dgm:pt>
    <dgm:pt modelId="{ADFA042B-9469-40DB-9FE5-3FCC3F02C71B}" type="pres">
      <dgm:prSet presAssocID="{1AA5F93A-E8C5-4DB5-8A69-A70662CAC381}" presName="horz1" presStyleCnt="0"/>
      <dgm:spPr/>
    </dgm:pt>
    <dgm:pt modelId="{5F4FE5DA-DCAF-4101-A504-4839DB5DA048}" type="pres">
      <dgm:prSet presAssocID="{1AA5F93A-E8C5-4DB5-8A69-A70662CAC381}" presName="tx1" presStyleLbl="revTx" presStyleIdx="3" presStyleCnt="4"/>
      <dgm:spPr/>
    </dgm:pt>
    <dgm:pt modelId="{CBEC6C10-C86F-4976-889C-68DED655119E}" type="pres">
      <dgm:prSet presAssocID="{1AA5F93A-E8C5-4DB5-8A69-A70662CAC381}" presName="vert1" presStyleCnt="0"/>
      <dgm:spPr/>
    </dgm:pt>
  </dgm:ptLst>
  <dgm:cxnLst>
    <dgm:cxn modelId="{0A124600-FDC5-4C8C-8038-2B4BFE4CF21E}" type="presOf" srcId="{CF12EB86-B581-423D-830B-A75297B92FC0}" destId="{2F56D298-6FC4-4D32-A1A3-1822F3348BF8}" srcOrd="0" destOrd="0" presId="urn:microsoft.com/office/officeart/2008/layout/LinedList"/>
    <dgm:cxn modelId="{CF963B06-6739-4417-8DC7-8858007F41A9}" srcId="{01535FC2-7504-4726-A5BB-8F208FDDED0C}" destId="{CF12EB86-B581-423D-830B-A75297B92FC0}" srcOrd="1" destOrd="0" parTransId="{46E4C29C-2CAC-4E1E-9583-7E531FEDB810}" sibTransId="{7CF1618B-8908-45FA-B24A-7EFDBC36085E}"/>
    <dgm:cxn modelId="{3C311416-CCD7-4BC7-A920-3124A565544C}" type="presOf" srcId="{1AA5F93A-E8C5-4DB5-8A69-A70662CAC381}" destId="{5F4FE5DA-DCAF-4101-A504-4839DB5DA048}" srcOrd="0" destOrd="0" presId="urn:microsoft.com/office/officeart/2008/layout/LinedList"/>
    <dgm:cxn modelId="{F3059627-25BC-4122-9594-6C85D9126000}" type="presOf" srcId="{15C37B53-1835-4C32-9562-3A3E9799D42A}" destId="{595A9841-CCB6-47BE-908F-C52676E67EEF}" srcOrd="0" destOrd="0" presId="urn:microsoft.com/office/officeart/2008/layout/LinedList"/>
    <dgm:cxn modelId="{BA43A07D-A678-4CA2-965C-FE2DA08457C7}" srcId="{01535FC2-7504-4726-A5BB-8F208FDDED0C}" destId="{26E1E65B-2900-4EB1-BA69-1159905A804F}" srcOrd="0" destOrd="0" parTransId="{3E8F38B3-1930-44A9-8307-0735A56BDA6B}" sibTransId="{1E65F86C-690E-465E-8CDE-5ECD13D305A7}"/>
    <dgm:cxn modelId="{30F87E7E-1BEA-4C23-8AB3-9C05F4D9AEE4}" type="presOf" srcId="{26E1E65B-2900-4EB1-BA69-1159905A804F}" destId="{3A205F72-C382-44D8-AFF9-4DB48B0D461A}" srcOrd="0" destOrd="0" presId="urn:microsoft.com/office/officeart/2008/layout/LinedList"/>
    <dgm:cxn modelId="{40F392AB-0875-4619-A27F-05A02A825DDC}" srcId="{01535FC2-7504-4726-A5BB-8F208FDDED0C}" destId="{1AA5F93A-E8C5-4DB5-8A69-A70662CAC381}" srcOrd="3" destOrd="0" parTransId="{3B195802-93EB-4B7E-9D26-B664A0A1F969}" sibTransId="{77610AA3-DD80-406E-A65E-93F935D1A9BD}"/>
    <dgm:cxn modelId="{3165C1D9-EE87-4623-9010-7F8D22810B1C}" type="presOf" srcId="{01535FC2-7504-4726-A5BB-8F208FDDED0C}" destId="{9648016A-526C-4BA6-9408-801654C6F47E}" srcOrd="0" destOrd="0" presId="urn:microsoft.com/office/officeart/2008/layout/LinedList"/>
    <dgm:cxn modelId="{49A6B9E9-8D5F-43F2-BA45-E0C3A73EFC38}" srcId="{01535FC2-7504-4726-A5BB-8F208FDDED0C}" destId="{15C37B53-1835-4C32-9562-3A3E9799D42A}" srcOrd="2" destOrd="0" parTransId="{3DF619D0-E398-45CB-B14A-9AC58C8FF577}" sibTransId="{7D47F215-A6A1-47EB-9DEB-650A82441486}"/>
    <dgm:cxn modelId="{426F14B1-2B88-409D-B760-73688F64FB44}" type="presParOf" srcId="{9648016A-526C-4BA6-9408-801654C6F47E}" destId="{4BB5B0F6-9AA2-49E8-825D-38BAF6A88520}" srcOrd="0" destOrd="0" presId="urn:microsoft.com/office/officeart/2008/layout/LinedList"/>
    <dgm:cxn modelId="{879342E3-854D-4AA6-9845-28572CCAA4B5}" type="presParOf" srcId="{9648016A-526C-4BA6-9408-801654C6F47E}" destId="{E2672493-0C06-413B-BA27-A6059D2EF786}" srcOrd="1" destOrd="0" presId="urn:microsoft.com/office/officeart/2008/layout/LinedList"/>
    <dgm:cxn modelId="{C3A670C3-F124-4165-970B-C5C4E4ABE12A}" type="presParOf" srcId="{E2672493-0C06-413B-BA27-A6059D2EF786}" destId="{3A205F72-C382-44D8-AFF9-4DB48B0D461A}" srcOrd="0" destOrd="0" presId="urn:microsoft.com/office/officeart/2008/layout/LinedList"/>
    <dgm:cxn modelId="{835DE175-29A8-42EB-AF79-443BB183A0CB}" type="presParOf" srcId="{E2672493-0C06-413B-BA27-A6059D2EF786}" destId="{CF3C1BA4-FE96-4EEB-9F62-B3F51AD7190D}" srcOrd="1" destOrd="0" presId="urn:microsoft.com/office/officeart/2008/layout/LinedList"/>
    <dgm:cxn modelId="{129723CB-6CF7-46F3-A2DA-9E12B0BEFC28}" type="presParOf" srcId="{9648016A-526C-4BA6-9408-801654C6F47E}" destId="{49175AF4-4DA2-443E-A7E0-EF66ECF12899}" srcOrd="2" destOrd="0" presId="urn:microsoft.com/office/officeart/2008/layout/LinedList"/>
    <dgm:cxn modelId="{15E3E523-7DEC-4BAD-A45C-60DC66C6495B}" type="presParOf" srcId="{9648016A-526C-4BA6-9408-801654C6F47E}" destId="{1C8FBBCE-5695-44AE-B561-C5C721C5B8C9}" srcOrd="3" destOrd="0" presId="urn:microsoft.com/office/officeart/2008/layout/LinedList"/>
    <dgm:cxn modelId="{6B802FC3-DD65-4EB1-A239-263EB9FCC431}" type="presParOf" srcId="{1C8FBBCE-5695-44AE-B561-C5C721C5B8C9}" destId="{2F56D298-6FC4-4D32-A1A3-1822F3348BF8}" srcOrd="0" destOrd="0" presId="urn:microsoft.com/office/officeart/2008/layout/LinedList"/>
    <dgm:cxn modelId="{B623405A-8993-4498-99E6-F22572D06617}" type="presParOf" srcId="{1C8FBBCE-5695-44AE-B561-C5C721C5B8C9}" destId="{98A7DD20-B056-444F-A6C7-4C6417C4D935}" srcOrd="1" destOrd="0" presId="urn:microsoft.com/office/officeart/2008/layout/LinedList"/>
    <dgm:cxn modelId="{DEE5D26B-0E16-49D0-B0DC-57E1E014090E}" type="presParOf" srcId="{9648016A-526C-4BA6-9408-801654C6F47E}" destId="{9E8FBB88-324F-4AAD-81D5-B43D96C04EFE}" srcOrd="4" destOrd="0" presId="urn:microsoft.com/office/officeart/2008/layout/LinedList"/>
    <dgm:cxn modelId="{6A8CD727-057A-4815-BF3C-3E48D1E4C37F}" type="presParOf" srcId="{9648016A-526C-4BA6-9408-801654C6F47E}" destId="{C436DB1F-2FDC-4013-A536-56D1B05196EF}" srcOrd="5" destOrd="0" presId="urn:microsoft.com/office/officeart/2008/layout/LinedList"/>
    <dgm:cxn modelId="{C451AD18-FE8D-4C09-8609-B54638CD4C89}" type="presParOf" srcId="{C436DB1F-2FDC-4013-A536-56D1B05196EF}" destId="{595A9841-CCB6-47BE-908F-C52676E67EEF}" srcOrd="0" destOrd="0" presId="urn:microsoft.com/office/officeart/2008/layout/LinedList"/>
    <dgm:cxn modelId="{1B1A2494-4BD1-41C9-A268-3F28A6DD1994}" type="presParOf" srcId="{C436DB1F-2FDC-4013-A536-56D1B05196EF}" destId="{2A0720A2-E86B-49E1-BDBB-D24C3A4D17B8}" srcOrd="1" destOrd="0" presId="urn:microsoft.com/office/officeart/2008/layout/LinedList"/>
    <dgm:cxn modelId="{3605C9F8-BEDB-41D8-87EF-F5F818EAE424}" type="presParOf" srcId="{9648016A-526C-4BA6-9408-801654C6F47E}" destId="{34EB3137-DD22-49C1-A304-0E31802B9D89}" srcOrd="6" destOrd="0" presId="urn:microsoft.com/office/officeart/2008/layout/LinedList"/>
    <dgm:cxn modelId="{93066CB6-DA7C-4957-8010-5FB741134430}" type="presParOf" srcId="{9648016A-526C-4BA6-9408-801654C6F47E}" destId="{ADFA042B-9469-40DB-9FE5-3FCC3F02C71B}" srcOrd="7" destOrd="0" presId="urn:microsoft.com/office/officeart/2008/layout/LinedList"/>
    <dgm:cxn modelId="{B73F8443-B761-40DB-8FB0-5EC80ED646CE}" type="presParOf" srcId="{ADFA042B-9469-40DB-9FE5-3FCC3F02C71B}" destId="{5F4FE5DA-DCAF-4101-A504-4839DB5DA048}" srcOrd="0" destOrd="0" presId="urn:microsoft.com/office/officeart/2008/layout/LinedList"/>
    <dgm:cxn modelId="{90076E71-CDBF-459C-86C8-A743F18A1EA5}" type="presParOf" srcId="{ADFA042B-9469-40DB-9FE5-3FCC3F02C71B}" destId="{CBEC6C10-C86F-4976-889C-68DED655119E}"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0FE8579-1853-4A3B-8F4F-77BA9AA2E4A6}" type="doc">
      <dgm:prSet loTypeId="urn:microsoft.com/office/officeart/2008/layout/LinedList" loCatId="list" qsTypeId="urn:microsoft.com/office/officeart/2005/8/quickstyle/simple1" qsCatId="simple" csTypeId="urn:microsoft.com/office/officeart/2005/8/colors/colorful2" csCatId="colorful"/>
      <dgm:spPr/>
      <dgm:t>
        <a:bodyPr/>
        <a:lstStyle/>
        <a:p>
          <a:endParaRPr lang="en-US"/>
        </a:p>
      </dgm:t>
    </dgm:pt>
    <dgm:pt modelId="{1073BA2F-1A9F-49F6-B9C1-02EAF37B590C}">
      <dgm:prSet/>
      <dgm:spPr/>
      <dgm:t>
        <a:bodyPr/>
        <a:lstStyle/>
        <a:p>
          <a:r>
            <a:rPr lang="en-US"/>
            <a:t>Drill</a:t>
          </a:r>
        </a:p>
      </dgm:t>
    </dgm:pt>
    <dgm:pt modelId="{32298943-D8CF-4369-900B-28B20CA62442}" type="parTrans" cxnId="{F5F4CA03-73BF-440F-A8C6-D11E4CCE788B}">
      <dgm:prSet/>
      <dgm:spPr/>
      <dgm:t>
        <a:bodyPr/>
        <a:lstStyle/>
        <a:p>
          <a:endParaRPr lang="en-US"/>
        </a:p>
      </dgm:t>
    </dgm:pt>
    <dgm:pt modelId="{E57F8262-1DEB-4DC2-973A-0E8D10B9AAC0}" type="sibTrans" cxnId="{F5F4CA03-73BF-440F-A8C6-D11E4CCE788B}">
      <dgm:prSet/>
      <dgm:spPr/>
      <dgm:t>
        <a:bodyPr/>
        <a:lstStyle/>
        <a:p>
          <a:endParaRPr lang="en-US"/>
        </a:p>
      </dgm:t>
    </dgm:pt>
    <dgm:pt modelId="{F316E726-429C-4B76-B670-C64A36EFB798}">
      <dgm:prSet/>
      <dgm:spPr/>
      <dgm:t>
        <a:bodyPr/>
        <a:lstStyle/>
        <a:p>
          <a:r>
            <a:rPr lang="en-US"/>
            <a:t>For the “therapist” to practice, not for the “client”</a:t>
          </a:r>
        </a:p>
      </dgm:t>
    </dgm:pt>
    <dgm:pt modelId="{31892ED0-F257-48F8-8BE7-9AB85654962A}" type="parTrans" cxnId="{D5DA75E0-9BAE-4A02-832E-6677E4380233}">
      <dgm:prSet/>
      <dgm:spPr/>
      <dgm:t>
        <a:bodyPr/>
        <a:lstStyle/>
        <a:p>
          <a:endParaRPr lang="en-US"/>
        </a:p>
      </dgm:t>
    </dgm:pt>
    <dgm:pt modelId="{653DC108-478B-4309-AE63-B077625CAB5E}" type="sibTrans" cxnId="{D5DA75E0-9BAE-4A02-832E-6677E4380233}">
      <dgm:prSet/>
      <dgm:spPr/>
      <dgm:t>
        <a:bodyPr/>
        <a:lstStyle/>
        <a:p>
          <a:endParaRPr lang="en-US"/>
        </a:p>
      </dgm:t>
    </dgm:pt>
    <dgm:pt modelId="{CF4D11E0-8E90-40F0-8176-B15D6622AE41}">
      <dgm:prSet/>
      <dgm:spPr/>
      <dgm:t>
        <a:bodyPr/>
        <a:lstStyle/>
        <a:p>
          <a:r>
            <a:rPr lang="en-US"/>
            <a:t>Client talks about anything on the person’s mind, want to change, bothering them</a:t>
          </a:r>
        </a:p>
      </dgm:t>
    </dgm:pt>
    <dgm:pt modelId="{4B4BE60B-D82A-4FF0-A7B5-515060DB245F}" type="parTrans" cxnId="{41D6C706-6778-4924-A00C-1819F43B2D10}">
      <dgm:prSet/>
      <dgm:spPr/>
      <dgm:t>
        <a:bodyPr/>
        <a:lstStyle/>
        <a:p>
          <a:endParaRPr lang="en-US"/>
        </a:p>
      </dgm:t>
    </dgm:pt>
    <dgm:pt modelId="{C46C6B65-8D0C-4098-90EE-E052E46EEC59}" type="sibTrans" cxnId="{41D6C706-6778-4924-A00C-1819F43B2D10}">
      <dgm:prSet/>
      <dgm:spPr/>
      <dgm:t>
        <a:bodyPr/>
        <a:lstStyle/>
        <a:p>
          <a:endParaRPr lang="en-US"/>
        </a:p>
      </dgm:t>
    </dgm:pt>
    <dgm:pt modelId="{729D851B-0DCF-46F9-8B77-383BFE8B611A}">
      <dgm:prSet/>
      <dgm:spPr/>
      <dgm:t>
        <a:bodyPr/>
        <a:lstStyle/>
        <a:p>
          <a:r>
            <a:rPr lang="en-US"/>
            <a:t>“therapist” makes a statement of what do to</a:t>
          </a:r>
        </a:p>
      </dgm:t>
    </dgm:pt>
    <dgm:pt modelId="{A9E73CE0-443A-47D3-B800-77B121306899}" type="parTrans" cxnId="{4D26E3CF-7CD3-4ED3-9D27-E336D22146F3}">
      <dgm:prSet/>
      <dgm:spPr/>
      <dgm:t>
        <a:bodyPr/>
        <a:lstStyle/>
        <a:p>
          <a:endParaRPr lang="en-US"/>
        </a:p>
      </dgm:t>
    </dgm:pt>
    <dgm:pt modelId="{3E69E986-FDF5-4C2C-9AFF-E6162C7EDCC2}" type="sibTrans" cxnId="{4D26E3CF-7CD3-4ED3-9D27-E336D22146F3}">
      <dgm:prSet/>
      <dgm:spPr/>
      <dgm:t>
        <a:bodyPr/>
        <a:lstStyle/>
        <a:p>
          <a:endParaRPr lang="en-US"/>
        </a:p>
      </dgm:t>
    </dgm:pt>
    <dgm:pt modelId="{F5FC104D-56E9-45EF-B01D-AABF907CD06E}" type="pres">
      <dgm:prSet presAssocID="{E0FE8579-1853-4A3B-8F4F-77BA9AA2E4A6}" presName="vert0" presStyleCnt="0">
        <dgm:presLayoutVars>
          <dgm:dir/>
          <dgm:animOne val="branch"/>
          <dgm:animLvl val="lvl"/>
        </dgm:presLayoutVars>
      </dgm:prSet>
      <dgm:spPr/>
    </dgm:pt>
    <dgm:pt modelId="{6D164CF4-308A-4EDC-9C94-90E816CB1216}" type="pres">
      <dgm:prSet presAssocID="{1073BA2F-1A9F-49F6-B9C1-02EAF37B590C}" presName="thickLine" presStyleLbl="alignNode1" presStyleIdx="0" presStyleCnt="4"/>
      <dgm:spPr/>
    </dgm:pt>
    <dgm:pt modelId="{DDA8EB84-B8AD-4087-AC3F-FCC81AC3DE93}" type="pres">
      <dgm:prSet presAssocID="{1073BA2F-1A9F-49F6-B9C1-02EAF37B590C}" presName="horz1" presStyleCnt="0"/>
      <dgm:spPr/>
    </dgm:pt>
    <dgm:pt modelId="{36C312B1-58B4-4D64-BD66-918FA8961311}" type="pres">
      <dgm:prSet presAssocID="{1073BA2F-1A9F-49F6-B9C1-02EAF37B590C}" presName="tx1" presStyleLbl="revTx" presStyleIdx="0" presStyleCnt="4"/>
      <dgm:spPr/>
    </dgm:pt>
    <dgm:pt modelId="{4D07499F-45BE-4E91-B923-3DB171F1BE5F}" type="pres">
      <dgm:prSet presAssocID="{1073BA2F-1A9F-49F6-B9C1-02EAF37B590C}" presName="vert1" presStyleCnt="0"/>
      <dgm:spPr/>
    </dgm:pt>
    <dgm:pt modelId="{1C96AC08-121F-430A-B26B-D5B07F6C062E}" type="pres">
      <dgm:prSet presAssocID="{F316E726-429C-4B76-B670-C64A36EFB798}" presName="thickLine" presStyleLbl="alignNode1" presStyleIdx="1" presStyleCnt="4"/>
      <dgm:spPr/>
    </dgm:pt>
    <dgm:pt modelId="{279F8C52-E186-46EE-B058-2225AEF6FF67}" type="pres">
      <dgm:prSet presAssocID="{F316E726-429C-4B76-B670-C64A36EFB798}" presName="horz1" presStyleCnt="0"/>
      <dgm:spPr/>
    </dgm:pt>
    <dgm:pt modelId="{66A1665C-5A99-4F3E-B72A-C39993D131B3}" type="pres">
      <dgm:prSet presAssocID="{F316E726-429C-4B76-B670-C64A36EFB798}" presName="tx1" presStyleLbl="revTx" presStyleIdx="1" presStyleCnt="4"/>
      <dgm:spPr/>
    </dgm:pt>
    <dgm:pt modelId="{DB3A86AC-C776-4A39-9F06-F31927F6641A}" type="pres">
      <dgm:prSet presAssocID="{F316E726-429C-4B76-B670-C64A36EFB798}" presName="vert1" presStyleCnt="0"/>
      <dgm:spPr/>
    </dgm:pt>
    <dgm:pt modelId="{48A332A8-7B92-44C6-BD85-35EFE1A37892}" type="pres">
      <dgm:prSet presAssocID="{CF4D11E0-8E90-40F0-8176-B15D6622AE41}" presName="thickLine" presStyleLbl="alignNode1" presStyleIdx="2" presStyleCnt="4"/>
      <dgm:spPr/>
    </dgm:pt>
    <dgm:pt modelId="{A4F0D566-F47D-4488-B509-2C418EF758D5}" type="pres">
      <dgm:prSet presAssocID="{CF4D11E0-8E90-40F0-8176-B15D6622AE41}" presName="horz1" presStyleCnt="0"/>
      <dgm:spPr/>
    </dgm:pt>
    <dgm:pt modelId="{3C6F3F31-2954-4BBA-BECE-3CCC5F13135F}" type="pres">
      <dgm:prSet presAssocID="{CF4D11E0-8E90-40F0-8176-B15D6622AE41}" presName="tx1" presStyleLbl="revTx" presStyleIdx="2" presStyleCnt="4"/>
      <dgm:spPr/>
    </dgm:pt>
    <dgm:pt modelId="{1EEF210A-9173-4360-BD94-98BF64C063FA}" type="pres">
      <dgm:prSet presAssocID="{CF4D11E0-8E90-40F0-8176-B15D6622AE41}" presName="vert1" presStyleCnt="0"/>
      <dgm:spPr/>
    </dgm:pt>
    <dgm:pt modelId="{5F1BA7E1-272C-452B-9659-793C015D7736}" type="pres">
      <dgm:prSet presAssocID="{729D851B-0DCF-46F9-8B77-383BFE8B611A}" presName="thickLine" presStyleLbl="alignNode1" presStyleIdx="3" presStyleCnt="4"/>
      <dgm:spPr/>
    </dgm:pt>
    <dgm:pt modelId="{13BED545-28C4-49B7-87CE-7B5656BBE161}" type="pres">
      <dgm:prSet presAssocID="{729D851B-0DCF-46F9-8B77-383BFE8B611A}" presName="horz1" presStyleCnt="0"/>
      <dgm:spPr/>
    </dgm:pt>
    <dgm:pt modelId="{4819A336-BF10-4FF5-A3CC-62AA2D4A5F15}" type="pres">
      <dgm:prSet presAssocID="{729D851B-0DCF-46F9-8B77-383BFE8B611A}" presName="tx1" presStyleLbl="revTx" presStyleIdx="3" presStyleCnt="4"/>
      <dgm:spPr/>
    </dgm:pt>
    <dgm:pt modelId="{07EAE14E-4017-4C88-9C73-C18E6EB7B941}" type="pres">
      <dgm:prSet presAssocID="{729D851B-0DCF-46F9-8B77-383BFE8B611A}" presName="vert1" presStyleCnt="0"/>
      <dgm:spPr/>
    </dgm:pt>
  </dgm:ptLst>
  <dgm:cxnLst>
    <dgm:cxn modelId="{F5F4CA03-73BF-440F-A8C6-D11E4CCE788B}" srcId="{E0FE8579-1853-4A3B-8F4F-77BA9AA2E4A6}" destId="{1073BA2F-1A9F-49F6-B9C1-02EAF37B590C}" srcOrd="0" destOrd="0" parTransId="{32298943-D8CF-4369-900B-28B20CA62442}" sibTransId="{E57F8262-1DEB-4DC2-973A-0E8D10B9AAC0}"/>
    <dgm:cxn modelId="{41D6C706-6778-4924-A00C-1819F43B2D10}" srcId="{E0FE8579-1853-4A3B-8F4F-77BA9AA2E4A6}" destId="{CF4D11E0-8E90-40F0-8176-B15D6622AE41}" srcOrd="2" destOrd="0" parTransId="{4B4BE60B-D82A-4FF0-A7B5-515060DB245F}" sibTransId="{C46C6B65-8D0C-4098-90EE-E052E46EEC59}"/>
    <dgm:cxn modelId="{3A51EA15-11CD-460D-938C-6168FBB2BF96}" type="presOf" srcId="{1073BA2F-1A9F-49F6-B9C1-02EAF37B590C}" destId="{36C312B1-58B4-4D64-BD66-918FA8961311}" srcOrd="0" destOrd="0" presId="urn:microsoft.com/office/officeart/2008/layout/LinedList"/>
    <dgm:cxn modelId="{EE93EF28-885D-453B-8C36-7DE7439BD183}" type="presOf" srcId="{729D851B-0DCF-46F9-8B77-383BFE8B611A}" destId="{4819A336-BF10-4FF5-A3CC-62AA2D4A5F15}" srcOrd="0" destOrd="0" presId="urn:microsoft.com/office/officeart/2008/layout/LinedList"/>
    <dgm:cxn modelId="{7DA2C14B-7587-4752-9792-FAE55FFD5A6A}" type="presOf" srcId="{E0FE8579-1853-4A3B-8F4F-77BA9AA2E4A6}" destId="{F5FC104D-56E9-45EF-B01D-AABF907CD06E}" srcOrd="0" destOrd="0" presId="urn:microsoft.com/office/officeart/2008/layout/LinedList"/>
    <dgm:cxn modelId="{80E58776-ACA7-4A04-B99C-995C3A32AEC5}" type="presOf" srcId="{F316E726-429C-4B76-B670-C64A36EFB798}" destId="{66A1665C-5A99-4F3E-B72A-C39993D131B3}" srcOrd="0" destOrd="0" presId="urn:microsoft.com/office/officeart/2008/layout/LinedList"/>
    <dgm:cxn modelId="{2A071194-F5AC-4320-8933-4E885065279C}" type="presOf" srcId="{CF4D11E0-8E90-40F0-8176-B15D6622AE41}" destId="{3C6F3F31-2954-4BBA-BECE-3CCC5F13135F}" srcOrd="0" destOrd="0" presId="urn:microsoft.com/office/officeart/2008/layout/LinedList"/>
    <dgm:cxn modelId="{4D26E3CF-7CD3-4ED3-9D27-E336D22146F3}" srcId="{E0FE8579-1853-4A3B-8F4F-77BA9AA2E4A6}" destId="{729D851B-0DCF-46F9-8B77-383BFE8B611A}" srcOrd="3" destOrd="0" parTransId="{A9E73CE0-443A-47D3-B800-77B121306899}" sibTransId="{3E69E986-FDF5-4C2C-9AFF-E6162C7EDCC2}"/>
    <dgm:cxn modelId="{D5DA75E0-9BAE-4A02-832E-6677E4380233}" srcId="{E0FE8579-1853-4A3B-8F4F-77BA9AA2E4A6}" destId="{F316E726-429C-4B76-B670-C64A36EFB798}" srcOrd="1" destOrd="0" parTransId="{31892ED0-F257-48F8-8BE7-9AB85654962A}" sibTransId="{653DC108-478B-4309-AE63-B077625CAB5E}"/>
    <dgm:cxn modelId="{8A4412F5-6192-4BE8-B7E6-6C2A9AA3D7D7}" type="presParOf" srcId="{F5FC104D-56E9-45EF-B01D-AABF907CD06E}" destId="{6D164CF4-308A-4EDC-9C94-90E816CB1216}" srcOrd="0" destOrd="0" presId="urn:microsoft.com/office/officeart/2008/layout/LinedList"/>
    <dgm:cxn modelId="{DCBE6612-C8BC-4DF8-9552-BD525763C3BA}" type="presParOf" srcId="{F5FC104D-56E9-45EF-B01D-AABF907CD06E}" destId="{DDA8EB84-B8AD-4087-AC3F-FCC81AC3DE93}" srcOrd="1" destOrd="0" presId="urn:microsoft.com/office/officeart/2008/layout/LinedList"/>
    <dgm:cxn modelId="{AA6DCCBE-6734-46F2-BBC9-752F947D6724}" type="presParOf" srcId="{DDA8EB84-B8AD-4087-AC3F-FCC81AC3DE93}" destId="{36C312B1-58B4-4D64-BD66-918FA8961311}" srcOrd="0" destOrd="0" presId="urn:microsoft.com/office/officeart/2008/layout/LinedList"/>
    <dgm:cxn modelId="{C3F48BE6-B92F-4369-B74D-4496170B097E}" type="presParOf" srcId="{DDA8EB84-B8AD-4087-AC3F-FCC81AC3DE93}" destId="{4D07499F-45BE-4E91-B923-3DB171F1BE5F}" srcOrd="1" destOrd="0" presId="urn:microsoft.com/office/officeart/2008/layout/LinedList"/>
    <dgm:cxn modelId="{F4C22F77-DCDF-4537-A8BA-A52EBF257BDF}" type="presParOf" srcId="{F5FC104D-56E9-45EF-B01D-AABF907CD06E}" destId="{1C96AC08-121F-430A-B26B-D5B07F6C062E}" srcOrd="2" destOrd="0" presId="urn:microsoft.com/office/officeart/2008/layout/LinedList"/>
    <dgm:cxn modelId="{B7D65D8F-BB58-4138-8336-C3DB592D1463}" type="presParOf" srcId="{F5FC104D-56E9-45EF-B01D-AABF907CD06E}" destId="{279F8C52-E186-46EE-B058-2225AEF6FF67}" srcOrd="3" destOrd="0" presId="urn:microsoft.com/office/officeart/2008/layout/LinedList"/>
    <dgm:cxn modelId="{645C65A0-3228-410C-A411-BBF85ADA2BE1}" type="presParOf" srcId="{279F8C52-E186-46EE-B058-2225AEF6FF67}" destId="{66A1665C-5A99-4F3E-B72A-C39993D131B3}" srcOrd="0" destOrd="0" presId="urn:microsoft.com/office/officeart/2008/layout/LinedList"/>
    <dgm:cxn modelId="{A488343D-407C-44CB-9156-78379D34764D}" type="presParOf" srcId="{279F8C52-E186-46EE-B058-2225AEF6FF67}" destId="{DB3A86AC-C776-4A39-9F06-F31927F6641A}" srcOrd="1" destOrd="0" presId="urn:microsoft.com/office/officeart/2008/layout/LinedList"/>
    <dgm:cxn modelId="{0A39503D-339F-47A9-A254-22AB5C8A7F04}" type="presParOf" srcId="{F5FC104D-56E9-45EF-B01D-AABF907CD06E}" destId="{48A332A8-7B92-44C6-BD85-35EFE1A37892}" srcOrd="4" destOrd="0" presId="urn:microsoft.com/office/officeart/2008/layout/LinedList"/>
    <dgm:cxn modelId="{3DE2C2EF-E269-45F1-9D6D-9E8DBC428F1C}" type="presParOf" srcId="{F5FC104D-56E9-45EF-B01D-AABF907CD06E}" destId="{A4F0D566-F47D-4488-B509-2C418EF758D5}" srcOrd="5" destOrd="0" presId="urn:microsoft.com/office/officeart/2008/layout/LinedList"/>
    <dgm:cxn modelId="{DF20A29B-C647-42F9-AA18-66DF79DF6C74}" type="presParOf" srcId="{A4F0D566-F47D-4488-B509-2C418EF758D5}" destId="{3C6F3F31-2954-4BBA-BECE-3CCC5F13135F}" srcOrd="0" destOrd="0" presId="urn:microsoft.com/office/officeart/2008/layout/LinedList"/>
    <dgm:cxn modelId="{391FCBF9-83A8-48B4-A389-6000B7545B6E}" type="presParOf" srcId="{A4F0D566-F47D-4488-B509-2C418EF758D5}" destId="{1EEF210A-9173-4360-BD94-98BF64C063FA}" srcOrd="1" destOrd="0" presId="urn:microsoft.com/office/officeart/2008/layout/LinedList"/>
    <dgm:cxn modelId="{209DBFDF-1ADF-4E03-AA7B-B1FC504D41C7}" type="presParOf" srcId="{F5FC104D-56E9-45EF-B01D-AABF907CD06E}" destId="{5F1BA7E1-272C-452B-9659-793C015D7736}" srcOrd="6" destOrd="0" presId="urn:microsoft.com/office/officeart/2008/layout/LinedList"/>
    <dgm:cxn modelId="{93D3C527-0E64-4C76-909B-C704672AD401}" type="presParOf" srcId="{F5FC104D-56E9-45EF-B01D-AABF907CD06E}" destId="{13BED545-28C4-49B7-87CE-7B5656BBE161}" srcOrd="7" destOrd="0" presId="urn:microsoft.com/office/officeart/2008/layout/LinedList"/>
    <dgm:cxn modelId="{94AA1743-3AF7-4F59-B550-ED5FE33114ED}" type="presParOf" srcId="{13BED545-28C4-49B7-87CE-7B5656BBE161}" destId="{4819A336-BF10-4FF5-A3CC-62AA2D4A5F15}" srcOrd="0" destOrd="0" presId="urn:microsoft.com/office/officeart/2008/layout/LinedList"/>
    <dgm:cxn modelId="{CF50228E-8AE4-44BD-887A-E516C870E8C8}" type="presParOf" srcId="{13BED545-28C4-49B7-87CE-7B5656BBE161}" destId="{07EAE14E-4017-4C88-9C73-C18E6EB7B941}"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4D8C845-DF58-47FC-96CB-164997C5D80B}" type="doc">
      <dgm:prSet loTypeId="urn:microsoft.com/office/officeart/2018/5/layout/IconCircleLabelList" loCatId="icon" qsTypeId="urn:microsoft.com/office/officeart/2005/8/quickstyle/simple1" qsCatId="simple" csTypeId="urn:microsoft.com/office/officeart/2018/5/colors/Iconchunking_neutralbg_accent1_2" csCatId="accent1" phldr="1"/>
      <dgm:spPr/>
      <dgm:t>
        <a:bodyPr/>
        <a:lstStyle/>
        <a:p>
          <a:endParaRPr lang="en-US"/>
        </a:p>
      </dgm:t>
    </dgm:pt>
    <dgm:pt modelId="{43B43C63-2999-4388-B98A-84E35EADDDDE}">
      <dgm:prSet/>
      <dgm:spPr/>
      <dgm:t>
        <a:bodyPr/>
        <a:lstStyle/>
        <a:p>
          <a:pPr>
            <a:defRPr cap="all"/>
          </a:pPr>
          <a:r>
            <a:rPr lang="en-US" b="1" dirty="0">
              <a:latin typeface="Aptos" panose="020B0004020202020204" pitchFamily="34" charset="0"/>
            </a:rPr>
            <a:t>Inheritability</a:t>
          </a:r>
          <a:r>
            <a:rPr lang="en-CA" b="1" dirty="0">
              <a:latin typeface="Aptos" panose="020B0004020202020204" pitchFamily="34" charset="0"/>
            </a:rPr>
            <a:t> &amp; Temperament</a:t>
          </a:r>
          <a:endParaRPr lang="en-US" b="1" dirty="0">
            <a:latin typeface="Aptos" panose="020B0004020202020204" pitchFamily="34" charset="0"/>
          </a:endParaRPr>
        </a:p>
      </dgm:t>
    </dgm:pt>
    <dgm:pt modelId="{0463659B-9F1F-44A4-8336-B2B91884ADED}" type="parTrans" cxnId="{AAD142C8-57A9-4BC4-A49B-95D5B247DC76}">
      <dgm:prSet/>
      <dgm:spPr/>
      <dgm:t>
        <a:bodyPr/>
        <a:lstStyle/>
        <a:p>
          <a:endParaRPr lang="en-US" b="1">
            <a:latin typeface="Aptos" panose="020B0004020202020204" pitchFamily="34" charset="0"/>
          </a:endParaRPr>
        </a:p>
      </dgm:t>
    </dgm:pt>
    <dgm:pt modelId="{FC273AE0-28EB-4428-8E90-35DF4B937881}" type="sibTrans" cxnId="{AAD142C8-57A9-4BC4-A49B-95D5B247DC76}">
      <dgm:prSet/>
      <dgm:spPr/>
      <dgm:t>
        <a:bodyPr/>
        <a:lstStyle/>
        <a:p>
          <a:endParaRPr lang="en-US" b="1">
            <a:latin typeface="Aptos" panose="020B0004020202020204" pitchFamily="34" charset="0"/>
          </a:endParaRPr>
        </a:p>
      </dgm:t>
    </dgm:pt>
    <dgm:pt modelId="{BCAA8850-1406-453B-B72F-8C29E9073C98}">
      <dgm:prSet/>
      <dgm:spPr/>
      <dgm:t>
        <a:bodyPr/>
        <a:lstStyle/>
        <a:p>
          <a:pPr>
            <a:defRPr cap="all"/>
          </a:pPr>
          <a:r>
            <a:rPr lang="en-CA" b="1" dirty="0">
              <a:latin typeface="Aptos" panose="020B0004020202020204" pitchFamily="34" charset="0"/>
            </a:rPr>
            <a:t>Invalidating Environment</a:t>
          </a:r>
          <a:endParaRPr lang="en-US" b="1" dirty="0">
            <a:latin typeface="Aptos" panose="020B0004020202020204" pitchFamily="34" charset="0"/>
          </a:endParaRPr>
        </a:p>
      </dgm:t>
    </dgm:pt>
    <dgm:pt modelId="{C7DA0F5E-A618-46A7-A398-22680BC646D4}" type="parTrans" cxnId="{3F39F890-780D-4A16-8035-5F38BFA6F12E}">
      <dgm:prSet/>
      <dgm:spPr/>
      <dgm:t>
        <a:bodyPr/>
        <a:lstStyle/>
        <a:p>
          <a:endParaRPr lang="en-US" b="1">
            <a:latin typeface="Aptos" panose="020B0004020202020204" pitchFamily="34" charset="0"/>
          </a:endParaRPr>
        </a:p>
      </dgm:t>
    </dgm:pt>
    <dgm:pt modelId="{732C9A9C-AE2E-457A-AA2B-40AA0313388F}" type="sibTrans" cxnId="{3F39F890-780D-4A16-8035-5F38BFA6F12E}">
      <dgm:prSet/>
      <dgm:spPr/>
      <dgm:t>
        <a:bodyPr/>
        <a:lstStyle/>
        <a:p>
          <a:endParaRPr lang="en-US" b="1">
            <a:latin typeface="Aptos" panose="020B0004020202020204" pitchFamily="34" charset="0"/>
          </a:endParaRPr>
        </a:p>
      </dgm:t>
    </dgm:pt>
    <dgm:pt modelId="{80BEB7A9-BA04-4E8D-BDE5-4904C332252C}">
      <dgm:prSet/>
      <dgm:spPr/>
      <dgm:t>
        <a:bodyPr/>
        <a:lstStyle/>
        <a:p>
          <a:pPr>
            <a:defRPr cap="all"/>
          </a:pPr>
          <a:r>
            <a:rPr lang="en-CA" b="1">
              <a:latin typeface="Aptos" panose="020B0004020202020204" pitchFamily="34" charset="0"/>
            </a:rPr>
            <a:t>Pervasive Emotional Dysregulation</a:t>
          </a:r>
          <a:endParaRPr lang="en-US" b="1">
            <a:latin typeface="Aptos" panose="020B0004020202020204" pitchFamily="34" charset="0"/>
          </a:endParaRPr>
        </a:p>
      </dgm:t>
    </dgm:pt>
    <dgm:pt modelId="{047D1121-7F6F-4D07-8DAB-4808538682E3}" type="parTrans" cxnId="{601B2961-4B72-4A51-9E5A-630B03E7F65D}">
      <dgm:prSet/>
      <dgm:spPr/>
      <dgm:t>
        <a:bodyPr/>
        <a:lstStyle/>
        <a:p>
          <a:endParaRPr lang="en-US" b="1">
            <a:latin typeface="Aptos" panose="020B0004020202020204" pitchFamily="34" charset="0"/>
          </a:endParaRPr>
        </a:p>
      </dgm:t>
    </dgm:pt>
    <dgm:pt modelId="{EEC8D9AB-6F48-404D-B2A4-E5EED10D1F03}" type="sibTrans" cxnId="{601B2961-4B72-4A51-9E5A-630B03E7F65D}">
      <dgm:prSet/>
      <dgm:spPr/>
      <dgm:t>
        <a:bodyPr/>
        <a:lstStyle/>
        <a:p>
          <a:endParaRPr lang="en-US" b="1">
            <a:latin typeface="Aptos" panose="020B0004020202020204" pitchFamily="34" charset="0"/>
          </a:endParaRPr>
        </a:p>
      </dgm:t>
    </dgm:pt>
    <dgm:pt modelId="{D7689CE2-563E-47E4-B47E-69C551E99490}" type="pres">
      <dgm:prSet presAssocID="{24D8C845-DF58-47FC-96CB-164997C5D80B}" presName="root" presStyleCnt="0">
        <dgm:presLayoutVars>
          <dgm:dir/>
          <dgm:resizeHandles val="exact"/>
        </dgm:presLayoutVars>
      </dgm:prSet>
      <dgm:spPr/>
    </dgm:pt>
    <dgm:pt modelId="{E6318EEA-42A1-4425-B0DA-DC6E1A40D100}" type="pres">
      <dgm:prSet presAssocID="{43B43C63-2999-4388-B98A-84E35EADDDDE}" presName="compNode" presStyleCnt="0"/>
      <dgm:spPr/>
    </dgm:pt>
    <dgm:pt modelId="{1D00253E-4E19-4253-AC35-B29259504A94}" type="pres">
      <dgm:prSet presAssocID="{43B43C63-2999-4388-B98A-84E35EADDDDE}" presName="iconBgRect" presStyleLbl="bgShp" presStyleIdx="0" presStyleCnt="3"/>
      <dgm:spPr/>
    </dgm:pt>
    <dgm:pt modelId="{CA8B989E-BEE3-4F45-B1DC-8B96D8140894}" type="pres">
      <dgm:prSet presAssocID="{43B43C63-2999-4388-B98A-84E35EADDDDE}" presName="iconRect" presStyleLbl="node1" presStyleIdx="0" presStyleCnt="3"/>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DNA with solid fill"/>
        </a:ext>
      </dgm:extLst>
    </dgm:pt>
    <dgm:pt modelId="{B0AC0075-81B7-4118-9043-0C3BCA59F7BC}" type="pres">
      <dgm:prSet presAssocID="{43B43C63-2999-4388-B98A-84E35EADDDDE}" presName="spaceRect" presStyleCnt="0"/>
      <dgm:spPr/>
    </dgm:pt>
    <dgm:pt modelId="{31AAFC92-7064-4985-A3ED-9EAA2912403F}" type="pres">
      <dgm:prSet presAssocID="{43B43C63-2999-4388-B98A-84E35EADDDDE}" presName="textRect" presStyleLbl="revTx" presStyleIdx="0" presStyleCnt="3">
        <dgm:presLayoutVars>
          <dgm:chMax val="1"/>
          <dgm:chPref val="1"/>
        </dgm:presLayoutVars>
      </dgm:prSet>
      <dgm:spPr/>
    </dgm:pt>
    <dgm:pt modelId="{40B7A450-1213-4C10-863A-321F8FFEBD6C}" type="pres">
      <dgm:prSet presAssocID="{FC273AE0-28EB-4428-8E90-35DF4B937881}" presName="sibTrans" presStyleCnt="0"/>
      <dgm:spPr/>
    </dgm:pt>
    <dgm:pt modelId="{F6166617-81AB-4C69-A9C9-EED922AC1EF6}" type="pres">
      <dgm:prSet presAssocID="{BCAA8850-1406-453B-B72F-8C29E9073C98}" presName="compNode" presStyleCnt="0"/>
      <dgm:spPr/>
    </dgm:pt>
    <dgm:pt modelId="{29B1C806-B683-4488-A3AD-A8B9333A273C}" type="pres">
      <dgm:prSet presAssocID="{BCAA8850-1406-453B-B72F-8C29E9073C98}" presName="iconBgRect" presStyleLbl="bgShp" presStyleIdx="1" presStyleCnt="3"/>
      <dgm:spPr/>
    </dgm:pt>
    <dgm:pt modelId="{A8798911-9B23-4DAB-8F33-722BAC09EC2E}" type="pres">
      <dgm:prSet presAssocID="{BCAA8850-1406-453B-B72F-8C29E9073C98}" presName="iconRect" presStyleLbl="node1" presStyleIdx="1" presStyleCnt="3"/>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Angry face with solid fill with solid fill"/>
        </a:ext>
      </dgm:extLst>
    </dgm:pt>
    <dgm:pt modelId="{FBF4EFEC-7E51-4FD3-BF71-17B3732920FE}" type="pres">
      <dgm:prSet presAssocID="{BCAA8850-1406-453B-B72F-8C29E9073C98}" presName="spaceRect" presStyleCnt="0"/>
      <dgm:spPr/>
    </dgm:pt>
    <dgm:pt modelId="{2F407E4A-4558-451F-A4EA-403E3F0D1E66}" type="pres">
      <dgm:prSet presAssocID="{BCAA8850-1406-453B-B72F-8C29E9073C98}" presName="textRect" presStyleLbl="revTx" presStyleIdx="1" presStyleCnt="3">
        <dgm:presLayoutVars>
          <dgm:chMax val="1"/>
          <dgm:chPref val="1"/>
        </dgm:presLayoutVars>
      </dgm:prSet>
      <dgm:spPr/>
    </dgm:pt>
    <dgm:pt modelId="{51B3342B-5755-426D-A78C-60EDDF04B307}" type="pres">
      <dgm:prSet presAssocID="{732C9A9C-AE2E-457A-AA2B-40AA0313388F}" presName="sibTrans" presStyleCnt="0"/>
      <dgm:spPr/>
    </dgm:pt>
    <dgm:pt modelId="{7DEBA414-A2B7-4417-BB39-1727CF330514}" type="pres">
      <dgm:prSet presAssocID="{80BEB7A9-BA04-4E8D-BDE5-4904C332252C}" presName="compNode" presStyleCnt="0"/>
      <dgm:spPr/>
    </dgm:pt>
    <dgm:pt modelId="{BE18F7CA-252C-4F0A-A6C3-895DBB285F41}" type="pres">
      <dgm:prSet presAssocID="{80BEB7A9-BA04-4E8D-BDE5-4904C332252C}" presName="iconBgRect" presStyleLbl="bgShp" presStyleIdx="2" presStyleCnt="3"/>
      <dgm:spPr/>
    </dgm:pt>
    <dgm:pt modelId="{14942717-1D48-4F9F-97BB-34D9198BFBD3}" type="pres">
      <dgm:prSet presAssocID="{80BEB7A9-BA04-4E8D-BDE5-4904C332252C}" presName="iconRect" presStyleLbl="node1" presStyleIdx="2" presStyleCnt="3"/>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Drama with solid fill"/>
        </a:ext>
      </dgm:extLst>
    </dgm:pt>
    <dgm:pt modelId="{9F6B3E65-6341-412F-A9B0-575C0DFEE966}" type="pres">
      <dgm:prSet presAssocID="{80BEB7A9-BA04-4E8D-BDE5-4904C332252C}" presName="spaceRect" presStyleCnt="0"/>
      <dgm:spPr/>
    </dgm:pt>
    <dgm:pt modelId="{46B652BC-1879-405D-99D0-222ED05E903C}" type="pres">
      <dgm:prSet presAssocID="{80BEB7A9-BA04-4E8D-BDE5-4904C332252C}" presName="textRect" presStyleLbl="revTx" presStyleIdx="2" presStyleCnt="3">
        <dgm:presLayoutVars>
          <dgm:chMax val="1"/>
          <dgm:chPref val="1"/>
        </dgm:presLayoutVars>
      </dgm:prSet>
      <dgm:spPr/>
    </dgm:pt>
  </dgm:ptLst>
  <dgm:cxnLst>
    <dgm:cxn modelId="{6B63C627-2131-43EE-B14F-F7B9795D3BB2}" type="presOf" srcId="{80BEB7A9-BA04-4E8D-BDE5-4904C332252C}" destId="{46B652BC-1879-405D-99D0-222ED05E903C}" srcOrd="0" destOrd="0" presId="urn:microsoft.com/office/officeart/2018/5/layout/IconCircleLabelList"/>
    <dgm:cxn modelId="{601B2961-4B72-4A51-9E5A-630B03E7F65D}" srcId="{24D8C845-DF58-47FC-96CB-164997C5D80B}" destId="{80BEB7A9-BA04-4E8D-BDE5-4904C332252C}" srcOrd="2" destOrd="0" parTransId="{047D1121-7F6F-4D07-8DAB-4808538682E3}" sibTransId="{EEC8D9AB-6F48-404D-B2A4-E5EED10D1F03}"/>
    <dgm:cxn modelId="{3F39F890-780D-4A16-8035-5F38BFA6F12E}" srcId="{24D8C845-DF58-47FC-96CB-164997C5D80B}" destId="{BCAA8850-1406-453B-B72F-8C29E9073C98}" srcOrd="1" destOrd="0" parTransId="{C7DA0F5E-A618-46A7-A398-22680BC646D4}" sibTransId="{732C9A9C-AE2E-457A-AA2B-40AA0313388F}"/>
    <dgm:cxn modelId="{AAD142C8-57A9-4BC4-A49B-95D5B247DC76}" srcId="{24D8C845-DF58-47FC-96CB-164997C5D80B}" destId="{43B43C63-2999-4388-B98A-84E35EADDDDE}" srcOrd="0" destOrd="0" parTransId="{0463659B-9F1F-44A4-8336-B2B91884ADED}" sibTransId="{FC273AE0-28EB-4428-8E90-35DF4B937881}"/>
    <dgm:cxn modelId="{F7AAE8DC-37F8-48B8-9E83-54E35857017E}" type="presOf" srcId="{43B43C63-2999-4388-B98A-84E35EADDDDE}" destId="{31AAFC92-7064-4985-A3ED-9EAA2912403F}" srcOrd="0" destOrd="0" presId="urn:microsoft.com/office/officeart/2018/5/layout/IconCircleLabelList"/>
    <dgm:cxn modelId="{CAE7C4E1-417E-4F54-896D-5D009D3AD66D}" type="presOf" srcId="{BCAA8850-1406-453B-B72F-8C29E9073C98}" destId="{2F407E4A-4558-451F-A4EA-403E3F0D1E66}" srcOrd="0" destOrd="0" presId="urn:microsoft.com/office/officeart/2018/5/layout/IconCircleLabelList"/>
    <dgm:cxn modelId="{EC9E23E4-7C08-4F4A-B43A-DFF4CC2F0E64}" type="presOf" srcId="{24D8C845-DF58-47FC-96CB-164997C5D80B}" destId="{D7689CE2-563E-47E4-B47E-69C551E99490}" srcOrd="0" destOrd="0" presId="urn:microsoft.com/office/officeart/2018/5/layout/IconCircleLabelList"/>
    <dgm:cxn modelId="{B0D319A6-655B-4204-A30A-8CFCC5E4BE50}" type="presParOf" srcId="{D7689CE2-563E-47E4-B47E-69C551E99490}" destId="{E6318EEA-42A1-4425-B0DA-DC6E1A40D100}" srcOrd="0" destOrd="0" presId="urn:microsoft.com/office/officeart/2018/5/layout/IconCircleLabelList"/>
    <dgm:cxn modelId="{08897546-CD17-4414-A85C-176FBDAD0B59}" type="presParOf" srcId="{E6318EEA-42A1-4425-B0DA-DC6E1A40D100}" destId="{1D00253E-4E19-4253-AC35-B29259504A94}" srcOrd="0" destOrd="0" presId="urn:microsoft.com/office/officeart/2018/5/layout/IconCircleLabelList"/>
    <dgm:cxn modelId="{FB8949B8-830D-4262-83F9-0DA4F07773F8}" type="presParOf" srcId="{E6318EEA-42A1-4425-B0DA-DC6E1A40D100}" destId="{CA8B989E-BEE3-4F45-B1DC-8B96D8140894}" srcOrd="1" destOrd="0" presId="urn:microsoft.com/office/officeart/2018/5/layout/IconCircleLabelList"/>
    <dgm:cxn modelId="{706423C7-8C33-4033-8666-0F8554EE7D8D}" type="presParOf" srcId="{E6318EEA-42A1-4425-B0DA-DC6E1A40D100}" destId="{B0AC0075-81B7-4118-9043-0C3BCA59F7BC}" srcOrd="2" destOrd="0" presId="urn:microsoft.com/office/officeart/2018/5/layout/IconCircleLabelList"/>
    <dgm:cxn modelId="{53C2EB41-94B0-44EC-858E-636CA8897F5F}" type="presParOf" srcId="{E6318EEA-42A1-4425-B0DA-DC6E1A40D100}" destId="{31AAFC92-7064-4985-A3ED-9EAA2912403F}" srcOrd="3" destOrd="0" presId="urn:microsoft.com/office/officeart/2018/5/layout/IconCircleLabelList"/>
    <dgm:cxn modelId="{CA97E1CD-7005-4351-AD66-22C0533EB88F}" type="presParOf" srcId="{D7689CE2-563E-47E4-B47E-69C551E99490}" destId="{40B7A450-1213-4C10-863A-321F8FFEBD6C}" srcOrd="1" destOrd="0" presId="urn:microsoft.com/office/officeart/2018/5/layout/IconCircleLabelList"/>
    <dgm:cxn modelId="{E57A1A4B-AF0F-42A0-A5B9-4750450C31FA}" type="presParOf" srcId="{D7689CE2-563E-47E4-B47E-69C551E99490}" destId="{F6166617-81AB-4C69-A9C9-EED922AC1EF6}" srcOrd="2" destOrd="0" presId="urn:microsoft.com/office/officeart/2018/5/layout/IconCircleLabelList"/>
    <dgm:cxn modelId="{758FF40A-D7D4-4F28-A702-9A948BA3AF2B}" type="presParOf" srcId="{F6166617-81AB-4C69-A9C9-EED922AC1EF6}" destId="{29B1C806-B683-4488-A3AD-A8B9333A273C}" srcOrd="0" destOrd="0" presId="urn:microsoft.com/office/officeart/2018/5/layout/IconCircleLabelList"/>
    <dgm:cxn modelId="{BBC37451-C5D9-42DD-9779-ED71CD0BABAE}" type="presParOf" srcId="{F6166617-81AB-4C69-A9C9-EED922AC1EF6}" destId="{A8798911-9B23-4DAB-8F33-722BAC09EC2E}" srcOrd="1" destOrd="0" presId="urn:microsoft.com/office/officeart/2018/5/layout/IconCircleLabelList"/>
    <dgm:cxn modelId="{B610146F-EDD8-495C-B12D-014C821DA555}" type="presParOf" srcId="{F6166617-81AB-4C69-A9C9-EED922AC1EF6}" destId="{FBF4EFEC-7E51-4FD3-BF71-17B3732920FE}" srcOrd="2" destOrd="0" presId="urn:microsoft.com/office/officeart/2018/5/layout/IconCircleLabelList"/>
    <dgm:cxn modelId="{D4C66F48-D092-4CF1-9F63-878148D21BC1}" type="presParOf" srcId="{F6166617-81AB-4C69-A9C9-EED922AC1EF6}" destId="{2F407E4A-4558-451F-A4EA-403E3F0D1E66}" srcOrd="3" destOrd="0" presId="urn:microsoft.com/office/officeart/2018/5/layout/IconCircleLabelList"/>
    <dgm:cxn modelId="{D441D3F1-2113-497B-A699-3C79A243A0D8}" type="presParOf" srcId="{D7689CE2-563E-47E4-B47E-69C551E99490}" destId="{51B3342B-5755-426D-A78C-60EDDF04B307}" srcOrd="3" destOrd="0" presId="urn:microsoft.com/office/officeart/2018/5/layout/IconCircleLabelList"/>
    <dgm:cxn modelId="{B52398DB-EEAD-4893-9168-3700E59CBA83}" type="presParOf" srcId="{D7689CE2-563E-47E4-B47E-69C551E99490}" destId="{7DEBA414-A2B7-4417-BB39-1727CF330514}" srcOrd="4" destOrd="0" presId="urn:microsoft.com/office/officeart/2018/5/layout/IconCircleLabelList"/>
    <dgm:cxn modelId="{C5FCE851-B7E9-4320-8137-65EC23895692}" type="presParOf" srcId="{7DEBA414-A2B7-4417-BB39-1727CF330514}" destId="{BE18F7CA-252C-4F0A-A6C3-895DBB285F41}" srcOrd="0" destOrd="0" presId="urn:microsoft.com/office/officeart/2018/5/layout/IconCircleLabelList"/>
    <dgm:cxn modelId="{EE468528-563A-41B0-9EB5-8F6DCD8224DA}" type="presParOf" srcId="{7DEBA414-A2B7-4417-BB39-1727CF330514}" destId="{14942717-1D48-4F9F-97BB-34D9198BFBD3}" srcOrd="1" destOrd="0" presId="urn:microsoft.com/office/officeart/2018/5/layout/IconCircleLabelList"/>
    <dgm:cxn modelId="{A10C3AC2-A640-42B1-9084-8A1B0181368A}" type="presParOf" srcId="{7DEBA414-A2B7-4417-BB39-1727CF330514}" destId="{9F6B3E65-6341-412F-A9B0-575C0DFEE966}" srcOrd="2" destOrd="0" presId="urn:microsoft.com/office/officeart/2018/5/layout/IconCircleLabelList"/>
    <dgm:cxn modelId="{5105D8BD-07E2-44E3-AA9D-A14483A7344F}" type="presParOf" srcId="{7DEBA414-A2B7-4417-BB39-1727CF330514}" destId="{46B652BC-1879-405D-99D0-222ED05E903C}"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699A6AF1-2DAD-4AD2-B3F1-076270E48DCB}" type="doc">
      <dgm:prSet loTypeId="urn:microsoft.com/office/officeart/2008/layout/LinedList" loCatId="list" qsTypeId="urn:microsoft.com/office/officeart/2005/8/quickstyle/simple1" qsCatId="simple" csTypeId="urn:microsoft.com/office/officeart/2005/8/colors/colorful2" csCatId="colorful"/>
      <dgm:spPr/>
      <dgm:t>
        <a:bodyPr/>
        <a:lstStyle/>
        <a:p>
          <a:endParaRPr lang="en-US"/>
        </a:p>
      </dgm:t>
    </dgm:pt>
    <dgm:pt modelId="{E0E67E00-3575-4F52-BCDE-2C02FD6C1AC1}">
      <dgm:prSet/>
      <dgm:spPr/>
      <dgm:t>
        <a:bodyPr/>
        <a:lstStyle/>
        <a:p>
          <a:r>
            <a:rPr lang="en-CA" dirty="0"/>
            <a:t>DBT strives to have the patient view the therapist as an ally rather than an adversary in the treatment of mental health issues</a:t>
          </a:r>
          <a:endParaRPr lang="en-US" dirty="0"/>
        </a:p>
      </dgm:t>
    </dgm:pt>
    <dgm:pt modelId="{857831B5-3027-4083-A661-2340E6311FE5}" type="parTrans" cxnId="{2F6FB85B-629C-4B05-9ABD-9DD8396D2F63}">
      <dgm:prSet/>
      <dgm:spPr/>
      <dgm:t>
        <a:bodyPr/>
        <a:lstStyle/>
        <a:p>
          <a:endParaRPr lang="en-US"/>
        </a:p>
      </dgm:t>
    </dgm:pt>
    <dgm:pt modelId="{A2A081AC-D3B4-4B0F-A3D6-45AABFA42F13}" type="sibTrans" cxnId="{2F6FB85B-629C-4B05-9ABD-9DD8396D2F63}">
      <dgm:prSet/>
      <dgm:spPr/>
      <dgm:t>
        <a:bodyPr/>
        <a:lstStyle/>
        <a:p>
          <a:endParaRPr lang="en-US"/>
        </a:p>
      </dgm:t>
    </dgm:pt>
    <dgm:pt modelId="{85E25A5A-B639-430F-B873-7176AA773B53}">
      <dgm:prSet/>
      <dgm:spPr/>
      <dgm:t>
        <a:bodyPr/>
        <a:lstStyle/>
        <a:p>
          <a:r>
            <a:rPr lang="en-CA" dirty="0"/>
            <a:t>DBT assumes that people are doing the best they can but are either lacking the skills or influenced by positive or negative reinforcement that interfere with their ability to function appropriately</a:t>
          </a:r>
          <a:endParaRPr lang="en-US" dirty="0"/>
        </a:p>
      </dgm:t>
    </dgm:pt>
    <dgm:pt modelId="{E3E5C418-7E4F-40FB-9A5A-7135DC42A4E0}" type="parTrans" cxnId="{C9144F09-7B03-4F0C-8F30-9C765BC070B1}">
      <dgm:prSet/>
      <dgm:spPr/>
      <dgm:t>
        <a:bodyPr/>
        <a:lstStyle/>
        <a:p>
          <a:endParaRPr lang="en-US"/>
        </a:p>
      </dgm:t>
    </dgm:pt>
    <dgm:pt modelId="{F0CB897F-BBAB-47A5-9D10-844A337081CF}" type="sibTrans" cxnId="{C9144F09-7B03-4F0C-8F30-9C765BC070B1}">
      <dgm:prSet/>
      <dgm:spPr/>
      <dgm:t>
        <a:bodyPr/>
        <a:lstStyle/>
        <a:p>
          <a:endParaRPr lang="en-US"/>
        </a:p>
      </dgm:t>
    </dgm:pt>
    <dgm:pt modelId="{36C8BABD-1C49-410A-8388-2D1B6BDCCCA4}">
      <dgm:prSet/>
      <dgm:spPr/>
      <dgm:t>
        <a:bodyPr/>
        <a:lstStyle/>
        <a:p>
          <a:r>
            <a:rPr lang="en-CA" dirty="0"/>
            <a:t>The therapist aims to accept and validate the patient’s feelings at any given time, while informing the patient that some feelings and behaviours are maladaptive, and showing them better alternatives</a:t>
          </a:r>
          <a:endParaRPr lang="en-US" dirty="0"/>
        </a:p>
      </dgm:t>
    </dgm:pt>
    <dgm:pt modelId="{04B9532F-7DCE-460D-B89A-A10DCCDF38DE}" type="parTrans" cxnId="{5D77B72C-B845-4D87-8CEB-2AF787099232}">
      <dgm:prSet/>
      <dgm:spPr/>
      <dgm:t>
        <a:bodyPr/>
        <a:lstStyle/>
        <a:p>
          <a:endParaRPr lang="en-US"/>
        </a:p>
      </dgm:t>
    </dgm:pt>
    <dgm:pt modelId="{C8CEE01D-5D6C-4CEB-9665-CB23B68ABF4F}" type="sibTrans" cxnId="{5D77B72C-B845-4D87-8CEB-2AF787099232}">
      <dgm:prSet/>
      <dgm:spPr/>
      <dgm:t>
        <a:bodyPr/>
        <a:lstStyle/>
        <a:p>
          <a:endParaRPr lang="en-US"/>
        </a:p>
      </dgm:t>
    </dgm:pt>
    <dgm:pt modelId="{C30B4414-F55B-4018-AC4D-EB8F11F0C63E}" type="pres">
      <dgm:prSet presAssocID="{699A6AF1-2DAD-4AD2-B3F1-076270E48DCB}" presName="vert0" presStyleCnt="0">
        <dgm:presLayoutVars>
          <dgm:dir/>
          <dgm:animOne val="branch"/>
          <dgm:animLvl val="lvl"/>
        </dgm:presLayoutVars>
      </dgm:prSet>
      <dgm:spPr/>
    </dgm:pt>
    <dgm:pt modelId="{75797DD5-47FA-4E76-A317-8A47FFC743B7}" type="pres">
      <dgm:prSet presAssocID="{E0E67E00-3575-4F52-BCDE-2C02FD6C1AC1}" presName="thickLine" presStyleLbl="alignNode1" presStyleIdx="0" presStyleCnt="3"/>
      <dgm:spPr/>
    </dgm:pt>
    <dgm:pt modelId="{59223B13-EC70-41E6-B7D8-1F01C461C30A}" type="pres">
      <dgm:prSet presAssocID="{E0E67E00-3575-4F52-BCDE-2C02FD6C1AC1}" presName="horz1" presStyleCnt="0"/>
      <dgm:spPr/>
    </dgm:pt>
    <dgm:pt modelId="{6FFD5288-CC46-4DD1-8BB0-0FDAE304BD7C}" type="pres">
      <dgm:prSet presAssocID="{E0E67E00-3575-4F52-BCDE-2C02FD6C1AC1}" presName="tx1" presStyleLbl="revTx" presStyleIdx="0" presStyleCnt="3"/>
      <dgm:spPr/>
    </dgm:pt>
    <dgm:pt modelId="{B0F1147F-E4D9-4A2C-BB5A-C4D74FBB9734}" type="pres">
      <dgm:prSet presAssocID="{E0E67E00-3575-4F52-BCDE-2C02FD6C1AC1}" presName="vert1" presStyleCnt="0"/>
      <dgm:spPr/>
    </dgm:pt>
    <dgm:pt modelId="{CA004D0A-119B-4994-A040-39772D23E846}" type="pres">
      <dgm:prSet presAssocID="{85E25A5A-B639-430F-B873-7176AA773B53}" presName="thickLine" presStyleLbl="alignNode1" presStyleIdx="1" presStyleCnt="3"/>
      <dgm:spPr/>
    </dgm:pt>
    <dgm:pt modelId="{7EA1A04D-C37C-4CF2-A9C1-D8258F4121AC}" type="pres">
      <dgm:prSet presAssocID="{85E25A5A-B639-430F-B873-7176AA773B53}" presName="horz1" presStyleCnt="0"/>
      <dgm:spPr/>
    </dgm:pt>
    <dgm:pt modelId="{4859C043-5475-4210-8206-C46290224B3E}" type="pres">
      <dgm:prSet presAssocID="{85E25A5A-B639-430F-B873-7176AA773B53}" presName="tx1" presStyleLbl="revTx" presStyleIdx="1" presStyleCnt="3"/>
      <dgm:spPr/>
    </dgm:pt>
    <dgm:pt modelId="{C19B8808-DC1C-4711-91EC-75E223F7D3E2}" type="pres">
      <dgm:prSet presAssocID="{85E25A5A-B639-430F-B873-7176AA773B53}" presName="vert1" presStyleCnt="0"/>
      <dgm:spPr/>
    </dgm:pt>
    <dgm:pt modelId="{F20DF6B2-0370-424D-AF58-A71396DD41BD}" type="pres">
      <dgm:prSet presAssocID="{36C8BABD-1C49-410A-8388-2D1B6BDCCCA4}" presName="thickLine" presStyleLbl="alignNode1" presStyleIdx="2" presStyleCnt="3"/>
      <dgm:spPr/>
    </dgm:pt>
    <dgm:pt modelId="{D80ED9E7-E0A3-4D2E-ABC0-440C2D6B1891}" type="pres">
      <dgm:prSet presAssocID="{36C8BABD-1C49-410A-8388-2D1B6BDCCCA4}" presName="horz1" presStyleCnt="0"/>
      <dgm:spPr/>
    </dgm:pt>
    <dgm:pt modelId="{ECF67A2D-4261-4151-83C2-13A3B733074A}" type="pres">
      <dgm:prSet presAssocID="{36C8BABD-1C49-410A-8388-2D1B6BDCCCA4}" presName="tx1" presStyleLbl="revTx" presStyleIdx="2" presStyleCnt="3"/>
      <dgm:spPr/>
    </dgm:pt>
    <dgm:pt modelId="{CDCFD625-EACD-45CF-BF50-F33645BF8FF3}" type="pres">
      <dgm:prSet presAssocID="{36C8BABD-1C49-410A-8388-2D1B6BDCCCA4}" presName="vert1" presStyleCnt="0"/>
      <dgm:spPr/>
    </dgm:pt>
  </dgm:ptLst>
  <dgm:cxnLst>
    <dgm:cxn modelId="{C9144F09-7B03-4F0C-8F30-9C765BC070B1}" srcId="{699A6AF1-2DAD-4AD2-B3F1-076270E48DCB}" destId="{85E25A5A-B639-430F-B873-7176AA773B53}" srcOrd="1" destOrd="0" parTransId="{E3E5C418-7E4F-40FB-9A5A-7135DC42A4E0}" sibTransId="{F0CB897F-BBAB-47A5-9D10-844A337081CF}"/>
    <dgm:cxn modelId="{5D77B72C-B845-4D87-8CEB-2AF787099232}" srcId="{699A6AF1-2DAD-4AD2-B3F1-076270E48DCB}" destId="{36C8BABD-1C49-410A-8388-2D1B6BDCCCA4}" srcOrd="2" destOrd="0" parTransId="{04B9532F-7DCE-460D-B89A-A10DCCDF38DE}" sibTransId="{C8CEE01D-5D6C-4CEB-9665-CB23B68ABF4F}"/>
    <dgm:cxn modelId="{2F6FB85B-629C-4B05-9ABD-9DD8396D2F63}" srcId="{699A6AF1-2DAD-4AD2-B3F1-076270E48DCB}" destId="{E0E67E00-3575-4F52-BCDE-2C02FD6C1AC1}" srcOrd="0" destOrd="0" parTransId="{857831B5-3027-4083-A661-2340E6311FE5}" sibTransId="{A2A081AC-D3B4-4B0F-A3D6-45AABFA42F13}"/>
    <dgm:cxn modelId="{530F997F-A164-4F34-AAA5-32714438B47A}" type="presOf" srcId="{699A6AF1-2DAD-4AD2-B3F1-076270E48DCB}" destId="{C30B4414-F55B-4018-AC4D-EB8F11F0C63E}" srcOrd="0" destOrd="0" presId="urn:microsoft.com/office/officeart/2008/layout/LinedList"/>
    <dgm:cxn modelId="{23F86491-C3A2-45E5-AE1E-3DB8D9852628}" type="presOf" srcId="{36C8BABD-1C49-410A-8388-2D1B6BDCCCA4}" destId="{ECF67A2D-4261-4151-83C2-13A3B733074A}" srcOrd="0" destOrd="0" presId="urn:microsoft.com/office/officeart/2008/layout/LinedList"/>
    <dgm:cxn modelId="{A28E20B3-494E-4A9A-8D27-72E4DAC580BB}" type="presOf" srcId="{E0E67E00-3575-4F52-BCDE-2C02FD6C1AC1}" destId="{6FFD5288-CC46-4DD1-8BB0-0FDAE304BD7C}" srcOrd="0" destOrd="0" presId="urn:microsoft.com/office/officeart/2008/layout/LinedList"/>
    <dgm:cxn modelId="{6C70A0D3-83A2-40A2-BF22-112237F6C1E1}" type="presOf" srcId="{85E25A5A-B639-430F-B873-7176AA773B53}" destId="{4859C043-5475-4210-8206-C46290224B3E}" srcOrd="0" destOrd="0" presId="urn:microsoft.com/office/officeart/2008/layout/LinedList"/>
    <dgm:cxn modelId="{799EECFB-A096-45A7-AD3A-50C6B2517999}" type="presParOf" srcId="{C30B4414-F55B-4018-AC4D-EB8F11F0C63E}" destId="{75797DD5-47FA-4E76-A317-8A47FFC743B7}" srcOrd="0" destOrd="0" presId="urn:microsoft.com/office/officeart/2008/layout/LinedList"/>
    <dgm:cxn modelId="{BC9704CA-E3F1-42DC-B776-D0FC086F2A06}" type="presParOf" srcId="{C30B4414-F55B-4018-AC4D-EB8F11F0C63E}" destId="{59223B13-EC70-41E6-B7D8-1F01C461C30A}" srcOrd="1" destOrd="0" presId="urn:microsoft.com/office/officeart/2008/layout/LinedList"/>
    <dgm:cxn modelId="{E59A70FC-3602-46E4-BEE2-DC80E8DD456B}" type="presParOf" srcId="{59223B13-EC70-41E6-B7D8-1F01C461C30A}" destId="{6FFD5288-CC46-4DD1-8BB0-0FDAE304BD7C}" srcOrd="0" destOrd="0" presId="urn:microsoft.com/office/officeart/2008/layout/LinedList"/>
    <dgm:cxn modelId="{4E0D440A-34BC-4E26-8A15-30A5AFB25648}" type="presParOf" srcId="{59223B13-EC70-41E6-B7D8-1F01C461C30A}" destId="{B0F1147F-E4D9-4A2C-BB5A-C4D74FBB9734}" srcOrd="1" destOrd="0" presId="urn:microsoft.com/office/officeart/2008/layout/LinedList"/>
    <dgm:cxn modelId="{59FD0343-D558-4122-BEAE-7600C555B66A}" type="presParOf" srcId="{C30B4414-F55B-4018-AC4D-EB8F11F0C63E}" destId="{CA004D0A-119B-4994-A040-39772D23E846}" srcOrd="2" destOrd="0" presId="urn:microsoft.com/office/officeart/2008/layout/LinedList"/>
    <dgm:cxn modelId="{47C9484A-3D88-4CA0-9CCB-167B75BF8916}" type="presParOf" srcId="{C30B4414-F55B-4018-AC4D-EB8F11F0C63E}" destId="{7EA1A04D-C37C-4CF2-A9C1-D8258F4121AC}" srcOrd="3" destOrd="0" presId="urn:microsoft.com/office/officeart/2008/layout/LinedList"/>
    <dgm:cxn modelId="{FA0B9B21-DCB0-4F37-B0AD-9E8F8B745E68}" type="presParOf" srcId="{7EA1A04D-C37C-4CF2-A9C1-D8258F4121AC}" destId="{4859C043-5475-4210-8206-C46290224B3E}" srcOrd="0" destOrd="0" presId="urn:microsoft.com/office/officeart/2008/layout/LinedList"/>
    <dgm:cxn modelId="{70B34F83-46B9-4BDC-A8B6-419891B8789A}" type="presParOf" srcId="{7EA1A04D-C37C-4CF2-A9C1-D8258F4121AC}" destId="{C19B8808-DC1C-4711-91EC-75E223F7D3E2}" srcOrd="1" destOrd="0" presId="urn:microsoft.com/office/officeart/2008/layout/LinedList"/>
    <dgm:cxn modelId="{2048706A-C5CD-4F46-B5B5-61C3C3ED2BFA}" type="presParOf" srcId="{C30B4414-F55B-4018-AC4D-EB8F11F0C63E}" destId="{F20DF6B2-0370-424D-AF58-A71396DD41BD}" srcOrd="4" destOrd="0" presId="urn:microsoft.com/office/officeart/2008/layout/LinedList"/>
    <dgm:cxn modelId="{3A98EA55-49D9-469F-9D89-08160878740C}" type="presParOf" srcId="{C30B4414-F55B-4018-AC4D-EB8F11F0C63E}" destId="{D80ED9E7-E0A3-4D2E-ABC0-440C2D6B1891}" srcOrd="5" destOrd="0" presId="urn:microsoft.com/office/officeart/2008/layout/LinedList"/>
    <dgm:cxn modelId="{755AFE28-4B9F-46BB-AA76-048CD71C30FD}" type="presParOf" srcId="{D80ED9E7-E0A3-4D2E-ABC0-440C2D6B1891}" destId="{ECF67A2D-4261-4151-83C2-13A3B733074A}" srcOrd="0" destOrd="0" presId="urn:microsoft.com/office/officeart/2008/layout/LinedList"/>
    <dgm:cxn modelId="{BE67E79F-32A4-4D70-8E0A-E538D6C246D2}" type="presParOf" srcId="{D80ED9E7-E0A3-4D2E-ABC0-440C2D6B1891}" destId="{CDCFD625-EACD-45CF-BF50-F33645BF8FF3}"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4110FC4E-84F2-429E-920A-A694BC530D76}" type="doc">
      <dgm:prSet loTypeId="urn:microsoft.com/office/officeart/2005/8/layout/list1" loCatId="list" qsTypeId="urn:microsoft.com/office/officeart/2005/8/quickstyle/simple1" qsCatId="simple" csTypeId="urn:microsoft.com/office/officeart/2005/8/colors/colorful3" csCatId="colorful" phldr="1"/>
      <dgm:spPr/>
      <dgm:t>
        <a:bodyPr/>
        <a:lstStyle/>
        <a:p>
          <a:endParaRPr lang="en-US"/>
        </a:p>
      </dgm:t>
    </dgm:pt>
    <dgm:pt modelId="{24ED3A3F-C0B5-44BE-9B64-BF2E4B5DE84F}">
      <dgm:prSet/>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en-CA" dirty="0"/>
            <a:t>Interpersonal Effectiveness</a:t>
          </a:r>
          <a:endParaRPr lang="en-US" dirty="0"/>
        </a:p>
      </dgm:t>
    </dgm:pt>
    <dgm:pt modelId="{7EB436D9-26E5-41FF-A9BC-D87DDEA177C3}" type="parTrans" cxnId="{E2D1A69D-F60C-46CE-AD94-ABA3DFA81511}">
      <dgm:prSet/>
      <dgm:spPr/>
      <dgm:t>
        <a:bodyPr/>
        <a:lstStyle/>
        <a:p>
          <a:endParaRPr lang="en-US"/>
        </a:p>
      </dgm:t>
    </dgm:pt>
    <dgm:pt modelId="{CEB035EB-FA19-4749-8416-6153E079A14C}" type="sibTrans" cxnId="{E2D1A69D-F60C-46CE-AD94-ABA3DFA81511}">
      <dgm:prSet/>
      <dgm:spPr/>
      <dgm:t>
        <a:bodyPr/>
        <a:lstStyle/>
        <a:p>
          <a:endParaRPr lang="en-US"/>
        </a:p>
      </dgm:t>
    </dgm:pt>
    <dgm:pt modelId="{775A3683-AFBF-404D-815A-675F5B2412ED}">
      <dgm:prSet/>
      <dgm:spPr/>
      <dgm:t>
        <a:bodyPr/>
        <a:lstStyle/>
        <a:p>
          <a:r>
            <a:rPr lang="en-CA" dirty="0"/>
            <a:t>Emotion Regulation </a:t>
          </a:r>
          <a:endParaRPr lang="en-US" dirty="0"/>
        </a:p>
      </dgm:t>
    </dgm:pt>
    <dgm:pt modelId="{EFFA3CB7-C063-49A3-A19E-94820AB38DD1}" type="parTrans" cxnId="{132DA2AE-8E12-45FF-9750-CAE2113897A9}">
      <dgm:prSet/>
      <dgm:spPr/>
      <dgm:t>
        <a:bodyPr/>
        <a:lstStyle/>
        <a:p>
          <a:endParaRPr lang="en-US"/>
        </a:p>
      </dgm:t>
    </dgm:pt>
    <dgm:pt modelId="{A3356543-B325-4185-821B-4D7240092D9E}" type="sibTrans" cxnId="{132DA2AE-8E12-45FF-9750-CAE2113897A9}">
      <dgm:prSet/>
      <dgm:spPr/>
      <dgm:t>
        <a:bodyPr/>
        <a:lstStyle/>
        <a:p>
          <a:endParaRPr lang="en-US"/>
        </a:p>
      </dgm:t>
    </dgm:pt>
    <dgm:pt modelId="{BF6ACDFA-8D70-4B1C-B2ED-ECA7053AB520}">
      <dgm:prSet/>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en-CA" dirty="0"/>
            <a:t>Distress Tolerance</a:t>
          </a:r>
          <a:endParaRPr lang="en-US" dirty="0"/>
        </a:p>
      </dgm:t>
    </dgm:pt>
    <dgm:pt modelId="{B000FABD-02A6-45EF-BDA3-EDA81289D0D4}" type="parTrans" cxnId="{BB3A4C9E-F8FC-4EB4-A554-603B8FF7FD9E}">
      <dgm:prSet/>
      <dgm:spPr/>
      <dgm:t>
        <a:bodyPr/>
        <a:lstStyle/>
        <a:p>
          <a:endParaRPr lang="en-US"/>
        </a:p>
      </dgm:t>
    </dgm:pt>
    <dgm:pt modelId="{B150367D-E311-4345-BE4D-54F2933263EA}" type="sibTrans" cxnId="{BB3A4C9E-F8FC-4EB4-A554-603B8FF7FD9E}">
      <dgm:prSet/>
      <dgm:spPr/>
      <dgm:t>
        <a:bodyPr/>
        <a:lstStyle/>
        <a:p>
          <a:endParaRPr lang="en-US"/>
        </a:p>
      </dgm:t>
    </dgm:pt>
    <dgm:pt modelId="{39E234B4-0E2E-4897-8D72-C62745EADE51}">
      <dgm:prSet/>
      <dgm:spPr/>
      <dgm:t>
        <a:bodyPr/>
        <a:lstStyle/>
        <a:p>
          <a:r>
            <a:rPr lang="en-CA" dirty="0"/>
            <a:t>Mindfulness</a:t>
          </a:r>
          <a:endParaRPr lang="en-US" dirty="0"/>
        </a:p>
      </dgm:t>
    </dgm:pt>
    <dgm:pt modelId="{A25D1E3B-7B9B-421B-AC9E-2C7273E4C212}" type="parTrans" cxnId="{60B2280A-C7AF-4BFE-B30A-7C40FC86BDAB}">
      <dgm:prSet/>
      <dgm:spPr/>
      <dgm:t>
        <a:bodyPr/>
        <a:lstStyle/>
        <a:p>
          <a:endParaRPr lang="en-CA"/>
        </a:p>
      </dgm:t>
    </dgm:pt>
    <dgm:pt modelId="{8A654880-94C2-442F-9A85-4676CF1B98BF}" type="sibTrans" cxnId="{60B2280A-C7AF-4BFE-B30A-7C40FC86BDAB}">
      <dgm:prSet/>
      <dgm:spPr/>
      <dgm:t>
        <a:bodyPr/>
        <a:lstStyle/>
        <a:p>
          <a:endParaRPr lang="en-CA"/>
        </a:p>
      </dgm:t>
    </dgm:pt>
    <dgm:pt modelId="{30E1882C-98DA-4054-A8ED-665A1FC37AA0}" type="pres">
      <dgm:prSet presAssocID="{4110FC4E-84F2-429E-920A-A694BC530D76}" presName="linear" presStyleCnt="0">
        <dgm:presLayoutVars>
          <dgm:dir/>
          <dgm:animLvl val="lvl"/>
          <dgm:resizeHandles val="exact"/>
        </dgm:presLayoutVars>
      </dgm:prSet>
      <dgm:spPr/>
    </dgm:pt>
    <dgm:pt modelId="{79C76960-4B99-43BC-BA97-E6EF2797438F}" type="pres">
      <dgm:prSet presAssocID="{39E234B4-0E2E-4897-8D72-C62745EADE51}" presName="parentLin" presStyleCnt="0"/>
      <dgm:spPr/>
    </dgm:pt>
    <dgm:pt modelId="{78B82A3C-D472-4E12-A0A5-AFB21DACDE28}" type="pres">
      <dgm:prSet presAssocID="{39E234B4-0E2E-4897-8D72-C62745EADE51}" presName="parentLeftMargin" presStyleLbl="node1" presStyleIdx="0" presStyleCnt="4"/>
      <dgm:spPr/>
    </dgm:pt>
    <dgm:pt modelId="{9618C675-FE4D-45E3-A9C6-8D33BFAE0705}" type="pres">
      <dgm:prSet presAssocID="{39E234B4-0E2E-4897-8D72-C62745EADE51}" presName="parentText" presStyleLbl="node1" presStyleIdx="0" presStyleCnt="4">
        <dgm:presLayoutVars>
          <dgm:chMax val="0"/>
          <dgm:bulletEnabled val="1"/>
        </dgm:presLayoutVars>
      </dgm:prSet>
      <dgm:spPr/>
    </dgm:pt>
    <dgm:pt modelId="{4CF78583-BE12-472A-BFF9-9011BE0B4DA3}" type="pres">
      <dgm:prSet presAssocID="{39E234B4-0E2E-4897-8D72-C62745EADE51}" presName="negativeSpace" presStyleCnt="0"/>
      <dgm:spPr/>
    </dgm:pt>
    <dgm:pt modelId="{BB411AED-D181-4014-8E23-31955D9B8D20}" type="pres">
      <dgm:prSet presAssocID="{39E234B4-0E2E-4897-8D72-C62745EADE51}" presName="childText" presStyleLbl="conFgAcc1" presStyleIdx="0" presStyleCnt="4">
        <dgm:presLayoutVars>
          <dgm:bulletEnabled val="1"/>
        </dgm:presLayoutVars>
      </dgm:prSet>
      <dgm:spPr/>
    </dgm:pt>
    <dgm:pt modelId="{06FF1A3D-C40A-4AA3-A120-0CD1DD276381}" type="pres">
      <dgm:prSet presAssocID="{8A654880-94C2-442F-9A85-4676CF1B98BF}" presName="spaceBetweenRectangles" presStyleCnt="0"/>
      <dgm:spPr/>
    </dgm:pt>
    <dgm:pt modelId="{E54F73CB-6FDD-4611-BF7F-7E58E3A6DC6C}" type="pres">
      <dgm:prSet presAssocID="{24ED3A3F-C0B5-44BE-9B64-BF2E4B5DE84F}" presName="parentLin" presStyleCnt="0"/>
      <dgm:spPr/>
    </dgm:pt>
    <dgm:pt modelId="{9AB1285C-D9BF-463C-BCCC-AE3A64098EAD}" type="pres">
      <dgm:prSet presAssocID="{24ED3A3F-C0B5-44BE-9B64-BF2E4B5DE84F}" presName="parentLeftMargin" presStyleLbl="node1" presStyleIdx="0" presStyleCnt="4"/>
      <dgm:spPr/>
    </dgm:pt>
    <dgm:pt modelId="{81790B5E-F90C-4A74-9C03-D224ABD4A1F7}" type="pres">
      <dgm:prSet presAssocID="{24ED3A3F-C0B5-44BE-9B64-BF2E4B5DE84F}" presName="parentText" presStyleLbl="node1" presStyleIdx="1" presStyleCnt="4">
        <dgm:presLayoutVars>
          <dgm:chMax val="0"/>
          <dgm:bulletEnabled val="1"/>
        </dgm:presLayoutVars>
      </dgm:prSet>
      <dgm:spPr/>
    </dgm:pt>
    <dgm:pt modelId="{AABEF5C5-B9A2-4A83-AADA-E69ED9BE6372}" type="pres">
      <dgm:prSet presAssocID="{24ED3A3F-C0B5-44BE-9B64-BF2E4B5DE84F}" presName="negativeSpace" presStyleCnt="0"/>
      <dgm:spPr/>
    </dgm:pt>
    <dgm:pt modelId="{4B3CEF2E-35A3-4E6C-8C08-4D646DD6A146}" type="pres">
      <dgm:prSet presAssocID="{24ED3A3F-C0B5-44BE-9B64-BF2E4B5DE84F}" presName="childText" presStyleLbl="conFgAcc1" presStyleIdx="1" presStyleCnt="4">
        <dgm:presLayoutVars>
          <dgm:bulletEnabled val="1"/>
        </dgm:presLayoutVars>
      </dgm:prSet>
      <dgm:spPr/>
    </dgm:pt>
    <dgm:pt modelId="{830C9FB7-F7D3-47AB-839A-289EAAA2CF5F}" type="pres">
      <dgm:prSet presAssocID="{CEB035EB-FA19-4749-8416-6153E079A14C}" presName="spaceBetweenRectangles" presStyleCnt="0"/>
      <dgm:spPr/>
    </dgm:pt>
    <dgm:pt modelId="{348792EF-1EAB-4932-B83A-C62C661E7482}" type="pres">
      <dgm:prSet presAssocID="{775A3683-AFBF-404D-815A-675F5B2412ED}" presName="parentLin" presStyleCnt="0"/>
      <dgm:spPr/>
    </dgm:pt>
    <dgm:pt modelId="{439198B1-8E48-47E6-A82F-7B9144A6F333}" type="pres">
      <dgm:prSet presAssocID="{775A3683-AFBF-404D-815A-675F5B2412ED}" presName="parentLeftMargin" presStyleLbl="node1" presStyleIdx="1" presStyleCnt="4"/>
      <dgm:spPr/>
    </dgm:pt>
    <dgm:pt modelId="{630261C5-6E08-4369-8C9E-77771A29E953}" type="pres">
      <dgm:prSet presAssocID="{775A3683-AFBF-404D-815A-675F5B2412ED}" presName="parentText" presStyleLbl="node1" presStyleIdx="2" presStyleCnt="4">
        <dgm:presLayoutVars>
          <dgm:chMax val="0"/>
          <dgm:bulletEnabled val="1"/>
        </dgm:presLayoutVars>
      </dgm:prSet>
      <dgm:spPr/>
    </dgm:pt>
    <dgm:pt modelId="{5738EB20-606B-41C9-952C-791958FED81C}" type="pres">
      <dgm:prSet presAssocID="{775A3683-AFBF-404D-815A-675F5B2412ED}" presName="negativeSpace" presStyleCnt="0"/>
      <dgm:spPr/>
    </dgm:pt>
    <dgm:pt modelId="{5363177B-EC9A-4F8E-B3FE-BC219D95D53A}" type="pres">
      <dgm:prSet presAssocID="{775A3683-AFBF-404D-815A-675F5B2412ED}" presName="childText" presStyleLbl="conFgAcc1" presStyleIdx="2" presStyleCnt="4">
        <dgm:presLayoutVars>
          <dgm:bulletEnabled val="1"/>
        </dgm:presLayoutVars>
      </dgm:prSet>
      <dgm:spPr/>
    </dgm:pt>
    <dgm:pt modelId="{FC78F0A7-DFCB-4FBB-B08C-1DB56DD22A96}" type="pres">
      <dgm:prSet presAssocID="{A3356543-B325-4185-821B-4D7240092D9E}" presName="spaceBetweenRectangles" presStyleCnt="0"/>
      <dgm:spPr/>
    </dgm:pt>
    <dgm:pt modelId="{8994FBC3-437A-4D90-99E5-E8C6E313375D}" type="pres">
      <dgm:prSet presAssocID="{BF6ACDFA-8D70-4B1C-B2ED-ECA7053AB520}" presName="parentLin" presStyleCnt="0"/>
      <dgm:spPr/>
    </dgm:pt>
    <dgm:pt modelId="{889A0D09-614D-4825-B3C4-894C95162A91}" type="pres">
      <dgm:prSet presAssocID="{BF6ACDFA-8D70-4B1C-B2ED-ECA7053AB520}" presName="parentLeftMargin" presStyleLbl="node1" presStyleIdx="2" presStyleCnt="4"/>
      <dgm:spPr/>
    </dgm:pt>
    <dgm:pt modelId="{8CF01897-1806-4696-8ECC-04D406E2B7EF}" type="pres">
      <dgm:prSet presAssocID="{BF6ACDFA-8D70-4B1C-B2ED-ECA7053AB520}" presName="parentText" presStyleLbl="node1" presStyleIdx="3" presStyleCnt="4">
        <dgm:presLayoutVars>
          <dgm:chMax val="0"/>
          <dgm:bulletEnabled val="1"/>
        </dgm:presLayoutVars>
      </dgm:prSet>
      <dgm:spPr/>
    </dgm:pt>
    <dgm:pt modelId="{E7A5F239-2B60-4A83-8E04-337F026FD2CE}" type="pres">
      <dgm:prSet presAssocID="{BF6ACDFA-8D70-4B1C-B2ED-ECA7053AB520}" presName="negativeSpace" presStyleCnt="0"/>
      <dgm:spPr/>
    </dgm:pt>
    <dgm:pt modelId="{70E421F9-48C2-428B-A030-CC19F96CE933}" type="pres">
      <dgm:prSet presAssocID="{BF6ACDFA-8D70-4B1C-B2ED-ECA7053AB520}" presName="childText" presStyleLbl="conFgAcc1" presStyleIdx="3" presStyleCnt="4">
        <dgm:presLayoutVars>
          <dgm:bulletEnabled val="1"/>
        </dgm:presLayoutVars>
      </dgm:prSet>
      <dgm:spPr/>
    </dgm:pt>
  </dgm:ptLst>
  <dgm:cxnLst>
    <dgm:cxn modelId="{60B2280A-C7AF-4BFE-B30A-7C40FC86BDAB}" srcId="{4110FC4E-84F2-429E-920A-A694BC530D76}" destId="{39E234B4-0E2E-4897-8D72-C62745EADE51}" srcOrd="0" destOrd="0" parTransId="{A25D1E3B-7B9B-421B-AC9E-2C7273E4C212}" sibTransId="{8A654880-94C2-442F-9A85-4676CF1B98BF}"/>
    <dgm:cxn modelId="{1A30CD12-BA82-412D-869E-B6B3E3A6585D}" type="presOf" srcId="{BF6ACDFA-8D70-4B1C-B2ED-ECA7053AB520}" destId="{8CF01897-1806-4696-8ECC-04D406E2B7EF}" srcOrd="1" destOrd="0" presId="urn:microsoft.com/office/officeart/2005/8/layout/list1"/>
    <dgm:cxn modelId="{9C972826-2E38-4AB9-BB15-C7792762CDCE}" type="presOf" srcId="{4110FC4E-84F2-429E-920A-A694BC530D76}" destId="{30E1882C-98DA-4054-A8ED-665A1FC37AA0}" srcOrd="0" destOrd="0" presId="urn:microsoft.com/office/officeart/2005/8/layout/list1"/>
    <dgm:cxn modelId="{1AFB2478-2440-4AEE-8BAA-BC66588555A2}" type="presOf" srcId="{775A3683-AFBF-404D-815A-675F5B2412ED}" destId="{439198B1-8E48-47E6-A82F-7B9144A6F333}" srcOrd="0" destOrd="0" presId="urn:microsoft.com/office/officeart/2005/8/layout/list1"/>
    <dgm:cxn modelId="{E0ED4085-A0E0-46EA-B2CA-2D9F6621E4ED}" type="presOf" srcId="{24ED3A3F-C0B5-44BE-9B64-BF2E4B5DE84F}" destId="{81790B5E-F90C-4A74-9C03-D224ABD4A1F7}" srcOrd="1" destOrd="0" presId="urn:microsoft.com/office/officeart/2005/8/layout/list1"/>
    <dgm:cxn modelId="{E2D1A69D-F60C-46CE-AD94-ABA3DFA81511}" srcId="{4110FC4E-84F2-429E-920A-A694BC530D76}" destId="{24ED3A3F-C0B5-44BE-9B64-BF2E4B5DE84F}" srcOrd="1" destOrd="0" parTransId="{7EB436D9-26E5-41FF-A9BC-D87DDEA177C3}" sibTransId="{CEB035EB-FA19-4749-8416-6153E079A14C}"/>
    <dgm:cxn modelId="{BB3A4C9E-F8FC-4EB4-A554-603B8FF7FD9E}" srcId="{4110FC4E-84F2-429E-920A-A694BC530D76}" destId="{BF6ACDFA-8D70-4B1C-B2ED-ECA7053AB520}" srcOrd="3" destOrd="0" parTransId="{B000FABD-02A6-45EF-BDA3-EDA81289D0D4}" sibTransId="{B150367D-E311-4345-BE4D-54F2933263EA}"/>
    <dgm:cxn modelId="{132DA2AE-8E12-45FF-9750-CAE2113897A9}" srcId="{4110FC4E-84F2-429E-920A-A694BC530D76}" destId="{775A3683-AFBF-404D-815A-675F5B2412ED}" srcOrd="2" destOrd="0" parTransId="{EFFA3CB7-C063-49A3-A19E-94820AB38DD1}" sibTransId="{A3356543-B325-4185-821B-4D7240092D9E}"/>
    <dgm:cxn modelId="{BAC31ABE-8647-4909-8B2F-58E77E3FE2FC}" type="presOf" srcId="{BF6ACDFA-8D70-4B1C-B2ED-ECA7053AB520}" destId="{889A0D09-614D-4825-B3C4-894C95162A91}" srcOrd="0" destOrd="0" presId="urn:microsoft.com/office/officeart/2005/8/layout/list1"/>
    <dgm:cxn modelId="{7CB597E3-FDE3-46E2-9571-3A2894EA4C21}" type="presOf" srcId="{39E234B4-0E2E-4897-8D72-C62745EADE51}" destId="{9618C675-FE4D-45E3-A9C6-8D33BFAE0705}" srcOrd="1" destOrd="0" presId="urn:microsoft.com/office/officeart/2005/8/layout/list1"/>
    <dgm:cxn modelId="{80D5E8F1-4657-419D-AEE8-E1FB7BC48EFA}" type="presOf" srcId="{775A3683-AFBF-404D-815A-675F5B2412ED}" destId="{630261C5-6E08-4369-8C9E-77771A29E953}" srcOrd="1" destOrd="0" presId="urn:microsoft.com/office/officeart/2005/8/layout/list1"/>
    <dgm:cxn modelId="{D7A567FC-B483-40CF-8048-9262CB494486}" type="presOf" srcId="{39E234B4-0E2E-4897-8D72-C62745EADE51}" destId="{78B82A3C-D472-4E12-A0A5-AFB21DACDE28}" srcOrd="0" destOrd="0" presId="urn:microsoft.com/office/officeart/2005/8/layout/list1"/>
    <dgm:cxn modelId="{C5CDC0FF-2292-4EFA-82BA-31A35AA4AEBA}" type="presOf" srcId="{24ED3A3F-C0B5-44BE-9B64-BF2E4B5DE84F}" destId="{9AB1285C-D9BF-463C-BCCC-AE3A64098EAD}" srcOrd="0" destOrd="0" presId="urn:microsoft.com/office/officeart/2005/8/layout/list1"/>
    <dgm:cxn modelId="{8AD15FA9-3B05-4565-B397-D048EFF0840F}" type="presParOf" srcId="{30E1882C-98DA-4054-A8ED-665A1FC37AA0}" destId="{79C76960-4B99-43BC-BA97-E6EF2797438F}" srcOrd="0" destOrd="0" presId="urn:microsoft.com/office/officeart/2005/8/layout/list1"/>
    <dgm:cxn modelId="{C881465E-3BD8-4F26-BE5C-0B8488189322}" type="presParOf" srcId="{79C76960-4B99-43BC-BA97-E6EF2797438F}" destId="{78B82A3C-D472-4E12-A0A5-AFB21DACDE28}" srcOrd="0" destOrd="0" presId="urn:microsoft.com/office/officeart/2005/8/layout/list1"/>
    <dgm:cxn modelId="{C4D53DCC-AA6E-4988-AA78-4902AC4CE5A7}" type="presParOf" srcId="{79C76960-4B99-43BC-BA97-E6EF2797438F}" destId="{9618C675-FE4D-45E3-A9C6-8D33BFAE0705}" srcOrd="1" destOrd="0" presId="urn:microsoft.com/office/officeart/2005/8/layout/list1"/>
    <dgm:cxn modelId="{AE4609FA-6B10-4456-8DF8-C8F2C502AF3B}" type="presParOf" srcId="{30E1882C-98DA-4054-A8ED-665A1FC37AA0}" destId="{4CF78583-BE12-472A-BFF9-9011BE0B4DA3}" srcOrd="1" destOrd="0" presId="urn:microsoft.com/office/officeart/2005/8/layout/list1"/>
    <dgm:cxn modelId="{503CA10F-7392-4AA8-B75A-87480241A46D}" type="presParOf" srcId="{30E1882C-98DA-4054-A8ED-665A1FC37AA0}" destId="{BB411AED-D181-4014-8E23-31955D9B8D20}" srcOrd="2" destOrd="0" presId="urn:microsoft.com/office/officeart/2005/8/layout/list1"/>
    <dgm:cxn modelId="{0D9A1A94-A4F3-41BE-AAF5-A2D21663E1CA}" type="presParOf" srcId="{30E1882C-98DA-4054-A8ED-665A1FC37AA0}" destId="{06FF1A3D-C40A-4AA3-A120-0CD1DD276381}" srcOrd="3" destOrd="0" presId="urn:microsoft.com/office/officeart/2005/8/layout/list1"/>
    <dgm:cxn modelId="{3093AC67-FB7E-44AF-9703-2FC30BBDF3FB}" type="presParOf" srcId="{30E1882C-98DA-4054-A8ED-665A1FC37AA0}" destId="{E54F73CB-6FDD-4611-BF7F-7E58E3A6DC6C}" srcOrd="4" destOrd="0" presId="urn:microsoft.com/office/officeart/2005/8/layout/list1"/>
    <dgm:cxn modelId="{0E48C449-E070-4635-BF58-1BF8B0B6748D}" type="presParOf" srcId="{E54F73CB-6FDD-4611-BF7F-7E58E3A6DC6C}" destId="{9AB1285C-D9BF-463C-BCCC-AE3A64098EAD}" srcOrd="0" destOrd="0" presId="urn:microsoft.com/office/officeart/2005/8/layout/list1"/>
    <dgm:cxn modelId="{1746F22B-4C40-4483-BE0D-7F8ED046FE6B}" type="presParOf" srcId="{E54F73CB-6FDD-4611-BF7F-7E58E3A6DC6C}" destId="{81790B5E-F90C-4A74-9C03-D224ABD4A1F7}" srcOrd="1" destOrd="0" presId="urn:microsoft.com/office/officeart/2005/8/layout/list1"/>
    <dgm:cxn modelId="{D304CF15-3825-45D4-8EF5-9FD637D94516}" type="presParOf" srcId="{30E1882C-98DA-4054-A8ED-665A1FC37AA0}" destId="{AABEF5C5-B9A2-4A83-AADA-E69ED9BE6372}" srcOrd="5" destOrd="0" presId="urn:microsoft.com/office/officeart/2005/8/layout/list1"/>
    <dgm:cxn modelId="{8CFE3689-7E93-4F1D-8E71-E7E6F1013FF3}" type="presParOf" srcId="{30E1882C-98DA-4054-A8ED-665A1FC37AA0}" destId="{4B3CEF2E-35A3-4E6C-8C08-4D646DD6A146}" srcOrd="6" destOrd="0" presId="urn:microsoft.com/office/officeart/2005/8/layout/list1"/>
    <dgm:cxn modelId="{F976EF27-0416-43A8-915D-4EED24CA1CCA}" type="presParOf" srcId="{30E1882C-98DA-4054-A8ED-665A1FC37AA0}" destId="{830C9FB7-F7D3-47AB-839A-289EAAA2CF5F}" srcOrd="7" destOrd="0" presId="urn:microsoft.com/office/officeart/2005/8/layout/list1"/>
    <dgm:cxn modelId="{BF7234F2-6625-42B7-896D-83F45CC6EB59}" type="presParOf" srcId="{30E1882C-98DA-4054-A8ED-665A1FC37AA0}" destId="{348792EF-1EAB-4932-B83A-C62C661E7482}" srcOrd="8" destOrd="0" presId="urn:microsoft.com/office/officeart/2005/8/layout/list1"/>
    <dgm:cxn modelId="{DCB18DC2-809A-42FD-92C7-FA2F952E0B16}" type="presParOf" srcId="{348792EF-1EAB-4932-B83A-C62C661E7482}" destId="{439198B1-8E48-47E6-A82F-7B9144A6F333}" srcOrd="0" destOrd="0" presId="urn:microsoft.com/office/officeart/2005/8/layout/list1"/>
    <dgm:cxn modelId="{098C442B-032D-40CD-97EC-77FEEBBD96D6}" type="presParOf" srcId="{348792EF-1EAB-4932-B83A-C62C661E7482}" destId="{630261C5-6E08-4369-8C9E-77771A29E953}" srcOrd="1" destOrd="0" presId="urn:microsoft.com/office/officeart/2005/8/layout/list1"/>
    <dgm:cxn modelId="{69434B35-EC43-4CC6-A235-9FB306B120BD}" type="presParOf" srcId="{30E1882C-98DA-4054-A8ED-665A1FC37AA0}" destId="{5738EB20-606B-41C9-952C-791958FED81C}" srcOrd="9" destOrd="0" presId="urn:microsoft.com/office/officeart/2005/8/layout/list1"/>
    <dgm:cxn modelId="{DE59F775-826E-4370-8205-C7898E5543DA}" type="presParOf" srcId="{30E1882C-98DA-4054-A8ED-665A1FC37AA0}" destId="{5363177B-EC9A-4F8E-B3FE-BC219D95D53A}" srcOrd="10" destOrd="0" presId="urn:microsoft.com/office/officeart/2005/8/layout/list1"/>
    <dgm:cxn modelId="{DA0664E9-D337-41F0-AF10-93EE4D59322E}" type="presParOf" srcId="{30E1882C-98DA-4054-A8ED-665A1FC37AA0}" destId="{FC78F0A7-DFCB-4FBB-B08C-1DB56DD22A96}" srcOrd="11" destOrd="0" presId="urn:microsoft.com/office/officeart/2005/8/layout/list1"/>
    <dgm:cxn modelId="{B6E34612-A05B-41E4-923D-B01FDE23E244}" type="presParOf" srcId="{30E1882C-98DA-4054-A8ED-665A1FC37AA0}" destId="{8994FBC3-437A-4D90-99E5-E8C6E313375D}" srcOrd="12" destOrd="0" presId="urn:microsoft.com/office/officeart/2005/8/layout/list1"/>
    <dgm:cxn modelId="{CE0E882A-970F-4E1F-A402-776712D18A9B}" type="presParOf" srcId="{8994FBC3-437A-4D90-99E5-E8C6E313375D}" destId="{889A0D09-614D-4825-B3C4-894C95162A91}" srcOrd="0" destOrd="0" presId="urn:microsoft.com/office/officeart/2005/8/layout/list1"/>
    <dgm:cxn modelId="{BE2F12CA-14AE-47FF-AACB-2073B8DDC110}" type="presParOf" srcId="{8994FBC3-437A-4D90-99E5-E8C6E313375D}" destId="{8CF01897-1806-4696-8ECC-04D406E2B7EF}" srcOrd="1" destOrd="0" presId="urn:microsoft.com/office/officeart/2005/8/layout/list1"/>
    <dgm:cxn modelId="{6ACF01B6-B397-44D0-B774-C0C11A4930D8}" type="presParOf" srcId="{30E1882C-98DA-4054-A8ED-665A1FC37AA0}" destId="{E7A5F239-2B60-4A83-8E04-337F026FD2CE}" srcOrd="13" destOrd="0" presId="urn:microsoft.com/office/officeart/2005/8/layout/list1"/>
    <dgm:cxn modelId="{66F948E4-CF22-4936-9BCD-EED0B0C5E46E}" type="presParOf" srcId="{30E1882C-98DA-4054-A8ED-665A1FC37AA0}" destId="{70E421F9-48C2-428B-A030-CC19F96CE933}" srcOrd="14"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DBFC9C-A70E-401D-B36F-097DF4633325}">
      <dsp:nvSpPr>
        <dsp:cNvPr id="0" name=""/>
        <dsp:cNvSpPr/>
      </dsp:nvSpPr>
      <dsp:spPr>
        <a:xfrm>
          <a:off x="1582" y="382839"/>
          <a:ext cx="1141382" cy="114138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4C12725-8293-4316-B859-E8EF2C91E303}">
      <dsp:nvSpPr>
        <dsp:cNvPr id="0" name=""/>
        <dsp:cNvSpPr/>
      </dsp:nvSpPr>
      <dsp:spPr>
        <a:xfrm>
          <a:off x="1582" y="1671588"/>
          <a:ext cx="3261093" cy="4891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1022350">
            <a:lnSpc>
              <a:spcPct val="90000"/>
            </a:lnSpc>
            <a:spcBef>
              <a:spcPct val="0"/>
            </a:spcBef>
            <a:spcAft>
              <a:spcPct val="35000"/>
            </a:spcAft>
            <a:buNone/>
            <a:defRPr b="1"/>
          </a:pPr>
          <a:r>
            <a:rPr lang="en-US" sz="2300" kern="1200"/>
            <a:t>25 min ACT – Dr. Lamba</a:t>
          </a:r>
        </a:p>
      </dsp:txBody>
      <dsp:txXfrm>
        <a:off x="1582" y="1671588"/>
        <a:ext cx="3261093" cy="489164"/>
      </dsp:txXfrm>
    </dsp:sp>
    <dsp:sp modelId="{9EA588E4-8F18-4E0F-86F4-DD7C67CB45BD}">
      <dsp:nvSpPr>
        <dsp:cNvPr id="0" name=""/>
        <dsp:cNvSpPr/>
      </dsp:nvSpPr>
      <dsp:spPr>
        <a:xfrm>
          <a:off x="1582" y="2229294"/>
          <a:ext cx="3261093" cy="15806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55650">
            <a:lnSpc>
              <a:spcPct val="90000"/>
            </a:lnSpc>
            <a:spcBef>
              <a:spcPct val="0"/>
            </a:spcBef>
            <a:spcAft>
              <a:spcPct val="35000"/>
            </a:spcAft>
            <a:buNone/>
          </a:pPr>
          <a:r>
            <a:rPr lang="en-US" sz="1700" kern="1200"/>
            <a:t>5 min 3</a:t>
          </a:r>
          <a:r>
            <a:rPr lang="en-US" sz="1700" kern="1200" baseline="30000"/>
            <a:t>rd</a:t>
          </a:r>
          <a:r>
            <a:rPr lang="en-US" sz="1700" kern="1200"/>
            <a:t> wave</a:t>
          </a:r>
        </a:p>
        <a:p>
          <a:pPr marL="0" lvl="0" indent="0" algn="l" defTabSz="755650">
            <a:lnSpc>
              <a:spcPct val="90000"/>
            </a:lnSpc>
            <a:spcBef>
              <a:spcPct val="0"/>
            </a:spcBef>
            <a:spcAft>
              <a:spcPct val="35000"/>
            </a:spcAft>
            <a:buNone/>
          </a:pPr>
          <a:r>
            <a:rPr lang="en-US" sz="1700" kern="1200"/>
            <a:t>5 min basics of ACT</a:t>
          </a:r>
        </a:p>
        <a:p>
          <a:pPr marL="0" lvl="0" indent="0" algn="l" defTabSz="755650">
            <a:lnSpc>
              <a:spcPct val="90000"/>
            </a:lnSpc>
            <a:spcBef>
              <a:spcPct val="0"/>
            </a:spcBef>
            <a:spcAft>
              <a:spcPct val="35000"/>
            </a:spcAft>
            <a:buNone/>
          </a:pPr>
          <a:r>
            <a:rPr lang="en-US" sz="1700" kern="1200"/>
            <a:t>5 min demo</a:t>
          </a:r>
        </a:p>
        <a:p>
          <a:pPr marL="0" lvl="0" indent="0" algn="l" defTabSz="755650">
            <a:lnSpc>
              <a:spcPct val="90000"/>
            </a:lnSpc>
            <a:spcBef>
              <a:spcPct val="0"/>
            </a:spcBef>
            <a:spcAft>
              <a:spcPct val="35000"/>
            </a:spcAft>
            <a:buNone/>
          </a:pPr>
          <a:r>
            <a:rPr lang="en-US" sz="1700" kern="1200"/>
            <a:t>5 min practice drill</a:t>
          </a:r>
        </a:p>
        <a:p>
          <a:pPr marL="0" lvl="0" indent="0" algn="l" defTabSz="755650">
            <a:lnSpc>
              <a:spcPct val="90000"/>
            </a:lnSpc>
            <a:spcBef>
              <a:spcPct val="0"/>
            </a:spcBef>
            <a:spcAft>
              <a:spcPct val="35000"/>
            </a:spcAft>
            <a:buNone/>
          </a:pPr>
          <a:r>
            <a:rPr lang="en-US" sz="1700" kern="1200"/>
            <a:t>5 min extra</a:t>
          </a:r>
        </a:p>
      </dsp:txBody>
      <dsp:txXfrm>
        <a:off x="1582" y="2229294"/>
        <a:ext cx="3261093" cy="1580670"/>
      </dsp:txXfrm>
    </dsp:sp>
    <dsp:sp modelId="{CF767059-629E-409B-B07A-0BBABAC4D4EE}">
      <dsp:nvSpPr>
        <dsp:cNvPr id="0" name=""/>
        <dsp:cNvSpPr/>
      </dsp:nvSpPr>
      <dsp:spPr>
        <a:xfrm>
          <a:off x="3833367" y="382839"/>
          <a:ext cx="1141382" cy="114138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FE3D0D4-0710-464A-A706-7043B63A62DC}">
      <dsp:nvSpPr>
        <dsp:cNvPr id="0" name=""/>
        <dsp:cNvSpPr/>
      </dsp:nvSpPr>
      <dsp:spPr>
        <a:xfrm>
          <a:off x="3833367" y="1671588"/>
          <a:ext cx="3261093" cy="4891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1022350">
            <a:lnSpc>
              <a:spcPct val="90000"/>
            </a:lnSpc>
            <a:spcBef>
              <a:spcPct val="0"/>
            </a:spcBef>
            <a:spcAft>
              <a:spcPct val="35000"/>
            </a:spcAft>
            <a:buNone/>
            <a:defRPr b="1"/>
          </a:pPr>
          <a:r>
            <a:rPr lang="en-US" sz="2300" kern="1200"/>
            <a:t>30 min DBT – Dr. Primeau</a:t>
          </a:r>
        </a:p>
      </dsp:txBody>
      <dsp:txXfrm>
        <a:off x="3833367" y="1671588"/>
        <a:ext cx="3261093" cy="489164"/>
      </dsp:txXfrm>
    </dsp:sp>
    <dsp:sp modelId="{A7A70BFE-49B5-41E0-A1B5-F650E0225CA9}">
      <dsp:nvSpPr>
        <dsp:cNvPr id="0" name=""/>
        <dsp:cNvSpPr/>
      </dsp:nvSpPr>
      <dsp:spPr>
        <a:xfrm>
          <a:off x="3833367" y="2229294"/>
          <a:ext cx="3261093" cy="15806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55650">
            <a:lnSpc>
              <a:spcPct val="90000"/>
            </a:lnSpc>
            <a:spcBef>
              <a:spcPct val="0"/>
            </a:spcBef>
            <a:spcAft>
              <a:spcPct val="35000"/>
            </a:spcAft>
            <a:buNone/>
          </a:pPr>
          <a:r>
            <a:rPr lang="en-US" sz="1700" kern="1200"/>
            <a:t>10 min overview of DBT</a:t>
          </a:r>
        </a:p>
        <a:p>
          <a:pPr marL="0" lvl="0" indent="0" algn="l" defTabSz="755650">
            <a:lnSpc>
              <a:spcPct val="90000"/>
            </a:lnSpc>
            <a:spcBef>
              <a:spcPct val="0"/>
            </a:spcBef>
            <a:spcAft>
              <a:spcPct val="35000"/>
            </a:spcAft>
            <a:buNone/>
          </a:pPr>
          <a:r>
            <a:rPr lang="en-US" sz="1700" kern="1200"/>
            <a:t>15 min behaviour chain analysis PRACTICE</a:t>
          </a:r>
        </a:p>
        <a:p>
          <a:pPr marL="0" lvl="0" indent="0" algn="l" defTabSz="755650">
            <a:lnSpc>
              <a:spcPct val="90000"/>
            </a:lnSpc>
            <a:spcBef>
              <a:spcPct val="0"/>
            </a:spcBef>
            <a:spcAft>
              <a:spcPct val="35000"/>
            </a:spcAft>
            <a:buNone/>
          </a:pPr>
          <a:r>
            <a:rPr lang="en-US" sz="1700" kern="1200"/>
            <a:t>5 min debrief</a:t>
          </a:r>
        </a:p>
      </dsp:txBody>
      <dsp:txXfrm>
        <a:off x="3833367" y="2229294"/>
        <a:ext cx="3261093" cy="1580670"/>
      </dsp:txXfrm>
    </dsp:sp>
    <dsp:sp modelId="{414F094E-C72F-4B91-A6A4-AA26E32E4E23}">
      <dsp:nvSpPr>
        <dsp:cNvPr id="0" name=""/>
        <dsp:cNvSpPr/>
      </dsp:nvSpPr>
      <dsp:spPr>
        <a:xfrm>
          <a:off x="7665152" y="382839"/>
          <a:ext cx="1141382" cy="114138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1725040-B3EE-45DF-816F-4BCCDA4FF4D2}">
      <dsp:nvSpPr>
        <dsp:cNvPr id="0" name=""/>
        <dsp:cNvSpPr/>
      </dsp:nvSpPr>
      <dsp:spPr>
        <a:xfrm>
          <a:off x="7665152" y="1671588"/>
          <a:ext cx="3261093" cy="4891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1022350">
            <a:lnSpc>
              <a:spcPct val="90000"/>
            </a:lnSpc>
            <a:spcBef>
              <a:spcPct val="0"/>
            </a:spcBef>
            <a:spcAft>
              <a:spcPct val="35000"/>
            </a:spcAft>
            <a:buNone/>
            <a:defRPr b="1"/>
          </a:pPr>
          <a:r>
            <a:rPr lang="en-US" sz="2300" kern="1200"/>
            <a:t>5 min wrap up &amp; questions</a:t>
          </a:r>
        </a:p>
      </dsp:txBody>
      <dsp:txXfrm>
        <a:off x="7665152" y="1671588"/>
        <a:ext cx="3261093" cy="489164"/>
      </dsp:txXfrm>
    </dsp:sp>
    <dsp:sp modelId="{9E383AAC-1690-44D0-839D-B5F9AAE4BC53}">
      <dsp:nvSpPr>
        <dsp:cNvPr id="0" name=""/>
        <dsp:cNvSpPr/>
      </dsp:nvSpPr>
      <dsp:spPr>
        <a:xfrm>
          <a:off x="7665152" y="2229294"/>
          <a:ext cx="3261093" cy="1580670"/>
        </a:xfrm>
        <a:prstGeom prst="rect">
          <a:avLst/>
        </a:prstGeom>
        <a:noFill/>
        <a:ln>
          <a:noFill/>
        </a:ln>
        <a:effectLst/>
      </dsp:spPr>
      <dsp:style>
        <a:lnRef idx="0">
          <a:scrgbClr r="0" g="0" b="0"/>
        </a:lnRef>
        <a:fillRef idx="0">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4B0D81-89B0-4248-A43F-657E0D25E875}">
      <dsp:nvSpPr>
        <dsp:cNvPr id="0" name=""/>
        <dsp:cNvSpPr/>
      </dsp:nvSpPr>
      <dsp:spPr>
        <a:xfrm>
          <a:off x="0" y="531"/>
          <a:ext cx="10515600" cy="124293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97977FF-17BA-4417-9403-CDD705B7E8F8}">
      <dsp:nvSpPr>
        <dsp:cNvPr id="0" name=""/>
        <dsp:cNvSpPr/>
      </dsp:nvSpPr>
      <dsp:spPr>
        <a:xfrm>
          <a:off x="375988" y="280191"/>
          <a:ext cx="683614" cy="68361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342D3F9-A734-4F3B-9453-46496979E7BE}">
      <dsp:nvSpPr>
        <dsp:cNvPr id="0" name=""/>
        <dsp:cNvSpPr/>
      </dsp:nvSpPr>
      <dsp:spPr>
        <a:xfrm>
          <a:off x="1435590" y="531"/>
          <a:ext cx="90800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1111250">
            <a:lnSpc>
              <a:spcPct val="100000"/>
            </a:lnSpc>
            <a:spcBef>
              <a:spcPct val="0"/>
            </a:spcBef>
            <a:spcAft>
              <a:spcPct val="35000"/>
            </a:spcAft>
            <a:buNone/>
          </a:pPr>
          <a:r>
            <a:rPr lang="en-US" sz="2500" kern="1200"/>
            <a:t>Narrative review 3</a:t>
          </a:r>
          <a:r>
            <a:rPr lang="en-US" sz="2500" kern="1200" baseline="30000"/>
            <a:t>rd</a:t>
          </a:r>
          <a:r>
            <a:rPr lang="en-US" sz="2500" kern="1200"/>
            <a:t> wave psychotherapies substance use (Balandeh E, etal 2021)</a:t>
          </a:r>
        </a:p>
      </dsp:txBody>
      <dsp:txXfrm>
        <a:off x="1435590" y="531"/>
        <a:ext cx="9080009" cy="1242935"/>
      </dsp:txXfrm>
    </dsp:sp>
    <dsp:sp modelId="{F27C1009-DE01-48BF-A176-93ACBE050A82}">
      <dsp:nvSpPr>
        <dsp:cNvPr id="0" name=""/>
        <dsp:cNvSpPr/>
      </dsp:nvSpPr>
      <dsp:spPr>
        <a:xfrm>
          <a:off x="0" y="1554201"/>
          <a:ext cx="10515600" cy="124293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763A0EF-EAFF-49ED-85A0-0C4815E4FC48}">
      <dsp:nvSpPr>
        <dsp:cNvPr id="0" name=""/>
        <dsp:cNvSpPr/>
      </dsp:nvSpPr>
      <dsp:spPr>
        <a:xfrm>
          <a:off x="375988" y="1833861"/>
          <a:ext cx="683614" cy="68361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15B8554-F2E8-4D97-86D7-22F82646D3E3}">
      <dsp:nvSpPr>
        <dsp:cNvPr id="0" name=""/>
        <dsp:cNvSpPr/>
      </dsp:nvSpPr>
      <dsp:spPr>
        <a:xfrm>
          <a:off x="1435590" y="1554201"/>
          <a:ext cx="90800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1111250">
            <a:lnSpc>
              <a:spcPct val="100000"/>
            </a:lnSpc>
            <a:spcBef>
              <a:spcPct val="0"/>
            </a:spcBef>
            <a:spcAft>
              <a:spcPct val="35000"/>
            </a:spcAft>
            <a:buNone/>
          </a:pPr>
          <a:r>
            <a:rPr lang="en-US" sz="2500" kern="1200"/>
            <a:t>Systematic Review, 11 mindfulness for AUD, 6 ACT for AUD, better than no treatment, as good as other treatment (Byrne 2019)</a:t>
          </a:r>
        </a:p>
      </dsp:txBody>
      <dsp:txXfrm>
        <a:off x="1435590" y="1554201"/>
        <a:ext cx="9080009" cy="1242935"/>
      </dsp:txXfrm>
    </dsp:sp>
    <dsp:sp modelId="{DEDAD330-C457-43BF-BC64-E923A146A693}">
      <dsp:nvSpPr>
        <dsp:cNvPr id="0" name=""/>
        <dsp:cNvSpPr/>
      </dsp:nvSpPr>
      <dsp:spPr>
        <a:xfrm>
          <a:off x="0" y="3107870"/>
          <a:ext cx="10515600" cy="124293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B8EDFE9-2E98-43A4-94C0-DE311D9A3063}">
      <dsp:nvSpPr>
        <dsp:cNvPr id="0" name=""/>
        <dsp:cNvSpPr/>
      </dsp:nvSpPr>
      <dsp:spPr>
        <a:xfrm>
          <a:off x="375988" y="3387531"/>
          <a:ext cx="683614" cy="68361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CE779FD-AFBE-42BB-A459-28C2C92B2DB3}">
      <dsp:nvSpPr>
        <dsp:cNvPr id="0" name=""/>
        <dsp:cNvSpPr/>
      </dsp:nvSpPr>
      <dsp:spPr>
        <a:xfrm>
          <a:off x="1435590" y="3107870"/>
          <a:ext cx="90800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1111250">
            <a:lnSpc>
              <a:spcPct val="100000"/>
            </a:lnSpc>
            <a:spcBef>
              <a:spcPct val="0"/>
            </a:spcBef>
            <a:spcAft>
              <a:spcPct val="35000"/>
            </a:spcAft>
            <a:buNone/>
          </a:pPr>
          <a:r>
            <a:rPr lang="en-US" sz="2500" kern="1200"/>
            <a:t>Meta-analysis DBT for SUD (HAKTANIR 2020)</a:t>
          </a:r>
        </a:p>
      </dsp:txBody>
      <dsp:txXfrm>
        <a:off x="1435590" y="3107870"/>
        <a:ext cx="9080009" cy="124293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877C10-759D-454E-8D0A-A35488795D06}">
      <dsp:nvSpPr>
        <dsp:cNvPr id="0" name=""/>
        <dsp:cNvSpPr/>
      </dsp:nvSpPr>
      <dsp:spPr>
        <a:xfrm>
          <a:off x="0" y="2626263"/>
          <a:ext cx="10515600" cy="172311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213360" rIns="213360" bIns="213360" numCol="1" spcCol="1270" anchor="ctr" anchorCtr="0">
          <a:noAutofit/>
        </a:bodyPr>
        <a:lstStyle/>
        <a:p>
          <a:pPr marL="0" lvl="0" indent="0" algn="ctr" defTabSz="1333500">
            <a:lnSpc>
              <a:spcPct val="90000"/>
            </a:lnSpc>
            <a:spcBef>
              <a:spcPct val="0"/>
            </a:spcBef>
            <a:spcAft>
              <a:spcPct val="35000"/>
            </a:spcAft>
            <a:buNone/>
          </a:pPr>
          <a:r>
            <a:rPr lang="en-US" sz="3000" kern="1200"/>
            <a:t>Treatment focuses on </a:t>
          </a:r>
        </a:p>
      </dsp:txBody>
      <dsp:txXfrm>
        <a:off x="0" y="2626263"/>
        <a:ext cx="10515600" cy="930480"/>
      </dsp:txXfrm>
    </dsp:sp>
    <dsp:sp modelId="{52FE0AD1-DF20-4B22-A87E-9CD50733E42C}">
      <dsp:nvSpPr>
        <dsp:cNvPr id="0" name=""/>
        <dsp:cNvSpPr/>
      </dsp:nvSpPr>
      <dsp:spPr>
        <a:xfrm>
          <a:off x="0" y="3522281"/>
          <a:ext cx="5257799" cy="792631"/>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25400" rIns="142240" bIns="25400" numCol="1" spcCol="1270" anchor="ctr" anchorCtr="0">
          <a:noAutofit/>
        </a:bodyPr>
        <a:lstStyle/>
        <a:p>
          <a:pPr marL="0" lvl="0" indent="0" algn="ctr" defTabSz="889000">
            <a:lnSpc>
              <a:spcPct val="90000"/>
            </a:lnSpc>
            <a:spcBef>
              <a:spcPct val="0"/>
            </a:spcBef>
            <a:spcAft>
              <a:spcPct val="35000"/>
            </a:spcAft>
            <a:buNone/>
          </a:pPr>
          <a:r>
            <a:rPr lang="en-US" sz="2000" kern="1200"/>
            <a:t>Developing acceptance of unwanted private experiences which are out of personal control. </a:t>
          </a:r>
        </a:p>
      </dsp:txBody>
      <dsp:txXfrm>
        <a:off x="0" y="3522281"/>
        <a:ext cx="5257799" cy="792631"/>
      </dsp:txXfrm>
    </dsp:sp>
    <dsp:sp modelId="{E63EC8DF-A868-414F-B1C1-6D1BC060E210}">
      <dsp:nvSpPr>
        <dsp:cNvPr id="0" name=""/>
        <dsp:cNvSpPr/>
      </dsp:nvSpPr>
      <dsp:spPr>
        <a:xfrm>
          <a:off x="5257800" y="3522281"/>
          <a:ext cx="5257799" cy="792631"/>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25400" rIns="142240" bIns="25400" numCol="1" spcCol="1270" anchor="ctr" anchorCtr="0">
          <a:noAutofit/>
        </a:bodyPr>
        <a:lstStyle/>
        <a:p>
          <a:pPr marL="0" lvl="0" indent="0" algn="ctr" defTabSz="889000">
            <a:lnSpc>
              <a:spcPct val="90000"/>
            </a:lnSpc>
            <a:spcBef>
              <a:spcPct val="0"/>
            </a:spcBef>
            <a:spcAft>
              <a:spcPct val="35000"/>
            </a:spcAft>
            <a:buNone/>
          </a:pPr>
          <a:r>
            <a:rPr lang="en-US" sz="2000" kern="1200"/>
            <a:t>Commitment and action toward living a valued life. </a:t>
          </a:r>
        </a:p>
      </dsp:txBody>
      <dsp:txXfrm>
        <a:off x="5257800" y="3522281"/>
        <a:ext cx="5257799" cy="792631"/>
      </dsp:txXfrm>
    </dsp:sp>
    <dsp:sp modelId="{640C2751-2C31-48C2-BBF2-9B4BC52B128B}">
      <dsp:nvSpPr>
        <dsp:cNvPr id="0" name=""/>
        <dsp:cNvSpPr/>
      </dsp:nvSpPr>
      <dsp:spPr>
        <a:xfrm rot="10800000">
          <a:off x="0" y="1962"/>
          <a:ext cx="10515600" cy="2650147"/>
        </a:xfrm>
        <a:prstGeom prst="upArrowCallou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213360" rIns="213360" bIns="213360" numCol="1" spcCol="1270" anchor="ctr" anchorCtr="0">
          <a:noAutofit/>
        </a:bodyPr>
        <a:lstStyle/>
        <a:p>
          <a:pPr marL="0" lvl="0" indent="0" algn="ctr" defTabSz="1333500">
            <a:lnSpc>
              <a:spcPct val="90000"/>
            </a:lnSpc>
            <a:spcBef>
              <a:spcPct val="0"/>
            </a:spcBef>
            <a:spcAft>
              <a:spcPct val="35000"/>
            </a:spcAft>
            <a:buNone/>
          </a:pPr>
          <a:r>
            <a:rPr lang="en-US" sz="3000" kern="1200"/>
            <a:t>assumes that the psychological processes of a normal human mind are often destructive, and create psychological suffering for us all, sooner or later.</a:t>
          </a:r>
        </a:p>
      </dsp:txBody>
      <dsp:txXfrm rot="10800000">
        <a:off x="0" y="1962"/>
        <a:ext cx="10515600" cy="172198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B5B0F6-9AA2-49E8-825D-38BAF6A88520}">
      <dsp:nvSpPr>
        <dsp:cNvPr id="0" name=""/>
        <dsp:cNvSpPr/>
      </dsp:nvSpPr>
      <dsp:spPr>
        <a:xfrm>
          <a:off x="0" y="0"/>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A205F72-C382-44D8-AFF9-4DB48B0D461A}">
      <dsp:nvSpPr>
        <dsp:cNvPr id="0" name=""/>
        <dsp:cNvSpPr/>
      </dsp:nvSpPr>
      <dsp:spPr>
        <a:xfrm>
          <a:off x="0" y="0"/>
          <a:ext cx="10515600" cy="10878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kern="1200"/>
            <a:t>Functional contextualism plus relational frame theory</a:t>
          </a:r>
        </a:p>
      </dsp:txBody>
      <dsp:txXfrm>
        <a:off x="0" y="0"/>
        <a:ext cx="10515600" cy="1087834"/>
      </dsp:txXfrm>
    </dsp:sp>
    <dsp:sp modelId="{49175AF4-4DA2-443E-A7E0-EF66ECF12899}">
      <dsp:nvSpPr>
        <dsp:cNvPr id="0" name=""/>
        <dsp:cNvSpPr/>
      </dsp:nvSpPr>
      <dsp:spPr>
        <a:xfrm>
          <a:off x="0" y="1087834"/>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F56D298-6FC4-4D32-A1A3-1822F3348BF8}">
      <dsp:nvSpPr>
        <dsp:cNvPr id="0" name=""/>
        <dsp:cNvSpPr/>
      </dsp:nvSpPr>
      <dsp:spPr>
        <a:xfrm>
          <a:off x="0" y="1087834"/>
          <a:ext cx="10515600" cy="10878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kern="1200"/>
            <a:t>Increases psychological flexibility</a:t>
          </a:r>
        </a:p>
      </dsp:txBody>
      <dsp:txXfrm>
        <a:off x="0" y="1087834"/>
        <a:ext cx="10515600" cy="1087834"/>
      </dsp:txXfrm>
    </dsp:sp>
    <dsp:sp modelId="{9E8FBB88-324F-4AAD-81D5-B43D96C04EFE}">
      <dsp:nvSpPr>
        <dsp:cNvPr id="0" name=""/>
        <dsp:cNvSpPr/>
      </dsp:nvSpPr>
      <dsp:spPr>
        <a:xfrm>
          <a:off x="0" y="2175669"/>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95A9841-CCB6-47BE-908F-C52676E67EEF}">
      <dsp:nvSpPr>
        <dsp:cNvPr id="0" name=""/>
        <dsp:cNvSpPr/>
      </dsp:nvSpPr>
      <dsp:spPr>
        <a:xfrm>
          <a:off x="0" y="2175669"/>
          <a:ext cx="10515600" cy="10878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kern="1200"/>
            <a:t>Foundation of mindfulness and data</a:t>
          </a:r>
        </a:p>
      </dsp:txBody>
      <dsp:txXfrm>
        <a:off x="0" y="2175669"/>
        <a:ext cx="10515600" cy="1087834"/>
      </dsp:txXfrm>
    </dsp:sp>
    <dsp:sp modelId="{34EB3137-DD22-49C1-A304-0E31802B9D89}">
      <dsp:nvSpPr>
        <dsp:cNvPr id="0" name=""/>
        <dsp:cNvSpPr/>
      </dsp:nvSpPr>
      <dsp:spPr>
        <a:xfrm>
          <a:off x="0" y="3263503"/>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F4FE5DA-DCAF-4101-A504-4839DB5DA048}">
      <dsp:nvSpPr>
        <dsp:cNvPr id="0" name=""/>
        <dsp:cNvSpPr/>
      </dsp:nvSpPr>
      <dsp:spPr>
        <a:xfrm>
          <a:off x="0" y="3263503"/>
          <a:ext cx="10515600" cy="10878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kern="1200"/>
            <a:t>Basic therapy principles: empathy, self compassion, collaborative stance, self disclosure</a:t>
          </a:r>
        </a:p>
      </dsp:txBody>
      <dsp:txXfrm>
        <a:off x="0" y="3263503"/>
        <a:ext cx="10515600" cy="108783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164CF4-308A-4EDC-9C94-90E816CB1216}">
      <dsp:nvSpPr>
        <dsp:cNvPr id="0" name=""/>
        <dsp:cNvSpPr/>
      </dsp:nvSpPr>
      <dsp:spPr>
        <a:xfrm>
          <a:off x="0" y="0"/>
          <a:ext cx="658926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6C312B1-58B4-4D64-BD66-918FA8961311}">
      <dsp:nvSpPr>
        <dsp:cNvPr id="0" name=""/>
        <dsp:cNvSpPr/>
      </dsp:nvSpPr>
      <dsp:spPr>
        <a:xfrm>
          <a:off x="0" y="0"/>
          <a:ext cx="6589260" cy="13109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n-US" sz="2900" kern="1200"/>
            <a:t>Drill</a:t>
          </a:r>
        </a:p>
      </dsp:txBody>
      <dsp:txXfrm>
        <a:off x="0" y="0"/>
        <a:ext cx="6589260" cy="1310998"/>
      </dsp:txXfrm>
    </dsp:sp>
    <dsp:sp modelId="{1C96AC08-121F-430A-B26B-D5B07F6C062E}">
      <dsp:nvSpPr>
        <dsp:cNvPr id="0" name=""/>
        <dsp:cNvSpPr/>
      </dsp:nvSpPr>
      <dsp:spPr>
        <a:xfrm>
          <a:off x="0" y="1310998"/>
          <a:ext cx="6589260" cy="0"/>
        </a:xfrm>
        <a:prstGeom prst="line">
          <a:avLst/>
        </a:prstGeom>
        <a:solidFill>
          <a:schemeClr val="accent2">
            <a:hueOff val="-485121"/>
            <a:satOff val="-27976"/>
            <a:lumOff val="2876"/>
            <a:alphaOff val="0"/>
          </a:schemeClr>
        </a:solidFill>
        <a:ln w="12700" cap="flat" cmpd="sng" algn="ctr">
          <a:solidFill>
            <a:schemeClr val="accent2">
              <a:hueOff val="-485121"/>
              <a:satOff val="-27976"/>
              <a:lumOff val="287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6A1665C-5A99-4F3E-B72A-C39993D131B3}">
      <dsp:nvSpPr>
        <dsp:cNvPr id="0" name=""/>
        <dsp:cNvSpPr/>
      </dsp:nvSpPr>
      <dsp:spPr>
        <a:xfrm>
          <a:off x="0" y="1310998"/>
          <a:ext cx="6589260" cy="13109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n-US" sz="2900" kern="1200"/>
            <a:t>For the “therapist” to practice, not for the “client”</a:t>
          </a:r>
        </a:p>
      </dsp:txBody>
      <dsp:txXfrm>
        <a:off x="0" y="1310998"/>
        <a:ext cx="6589260" cy="1310998"/>
      </dsp:txXfrm>
    </dsp:sp>
    <dsp:sp modelId="{48A332A8-7B92-44C6-BD85-35EFE1A37892}">
      <dsp:nvSpPr>
        <dsp:cNvPr id="0" name=""/>
        <dsp:cNvSpPr/>
      </dsp:nvSpPr>
      <dsp:spPr>
        <a:xfrm>
          <a:off x="0" y="2621996"/>
          <a:ext cx="6589260" cy="0"/>
        </a:xfrm>
        <a:prstGeom prst="line">
          <a:avLst/>
        </a:prstGeom>
        <a:solidFill>
          <a:schemeClr val="accent2">
            <a:hueOff val="-970242"/>
            <a:satOff val="-55952"/>
            <a:lumOff val="5752"/>
            <a:alphaOff val="0"/>
          </a:schemeClr>
        </a:solidFill>
        <a:ln w="12700" cap="flat" cmpd="sng" algn="ctr">
          <a:solidFill>
            <a:schemeClr val="accent2">
              <a:hueOff val="-970242"/>
              <a:satOff val="-55952"/>
              <a:lumOff val="575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C6F3F31-2954-4BBA-BECE-3CCC5F13135F}">
      <dsp:nvSpPr>
        <dsp:cNvPr id="0" name=""/>
        <dsp:cNvSpPr/>
      </dsp:nvSpPr>
      <dsp:spPr>
        <a:xfrm>
          <a:off x="0" y="2621996"/>
          <a:ext cx="6589260" cy="13109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n-US" sz="2900" kern="1200"/>
            <a:t>Client talks about anything on the person’s mind, want to change, bothering them</a:t>
          </a:r>
        </a:p>
      </dsp:txBody>
      <dsp:txXfrm>
        <a:off x="0" y="2621996"/>
        <a:ext cx="6589260" cy="1310998"/>
      </dsp:txXfrm>
    </dsp:sp>
    <dsp:sp modelId="{5F1BA7E1-272C-452B-9659-793C015D7736}">
      <dsp:nvSpPr>
        <dsp:cNvPr id="0" name=""/>
        <dsp:cNvSpPr/>
      </dsp:nvSpPr>
      <dsp:spPr>
        <a:xfrm>
          <a:off x="0" y="3932994"/>
          <a:ext cx="6589260" cy="0"/>
        </a:xfrm>
        <a:prstGeom prst="line">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819A336-BF10-4FF5-A3CC-62AA2D4A5F15}">
      <dsp:nvSpPr>
        <dsp:cNvPr id="0" name=""/>
        <dsp:cNvSpPr/>
      </dsp:nvSpPr>
      <dsp:spPr>
        <a:xfrm>
          <a:off x="0" y="3932994"/>
          <a:ext cx="6589260" cy="13109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n-US" sz="2900" kern="1200"/>
            <a:t>“therapist” makes a statement of what do to</a:t>
          </a:r>
        </a:p>
      </dsp:txBody>
      <dsp:txXfrm>
        <a:off x="0" y="3932994"/>
        <a:ext cx="6589260" cy="131099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00253E-4E19-4253-AC35-B29259504A94}">
      <dsp:nvSpPr>
        <dsp:cNvPr id="0" name=""/>
        <dsp:cNvSpPr/>
      </dsp:nvSpPr>
      <dsp:spPr>
        <a:xfrm>
          <a:off x="640379" y="26172"/>
          <a:ext cx="1852875" cy="1852875"/>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A8B989E-BEE3-4F45-B1DC-8B96D8140894}">
      <dsp:nvSpPr>
        <dsp:cNvPr id="0" name=""/>
        <dsp:cNvSpPr/>
      </dsp:nvSpPr>
      <dsp:spPr>
        <a:xfrm>
          <a:off x="1035254" y="421047"/>
          <a:ext cx="1063125" cy="1063125"/>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1AAFC92-7064-4985-A3ED-9EAA2912403F}">
      <dsp:nvSpPr>
        <dsp:cNvPr id="0" name=""/>
        <dsp:cNvSpPr/>
      </dsp:nvSpPr>
      <dsp:spPr>
        <a:xfrm>
          <a:off x="48067" y="2456173"/>
          <a:ext cx="30375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77900">
            <a:lnSpc>
              <a:spcPct val="90000"/>
            </a:lnSpc>
            <a:spcBef>
              <a:spcPct val="0"/>
            </a:spcBef>
            <a:spcAft>
              <a:spcPct val="35000"/>
            </a:spcAft>
            <a:buNone/>
            <a:defRPr cap="all"/>
          </a:pPr>
          <a:r>
            <a:rPr lang="en-US" sz="2200" b="1" kern="1200" dirty="0">
              <a:latin typeface="Aptos" panose="020B0004020202020204" pitchFamily="34" charset="0"/>
            </a:rPr>
            <a:t>Inheritability</a:t>
          </a:r>
          <a:r>
            <a:rPr lang="en-CA" sz="2200" b="1" kern="1200" dirty="0">
              <a:latin typeface="Aptos" panose="020B0004020202020204" pitchFamily="34" charset="0"/>
            </a:rPr>
            <a:t> &amp; Temperament</a:t>
          </a:r>
          <a:endParaRPr lang="en-US" sz="2200" b="1" kern="1200" dirty="0">
            <a:latin typeface="Aptos" panose="020B0004020202020204" pitchFamily="34" charset="0"/>
          </a:endParaRPr>
        </a:p>
      </dsp:txBody>
      <dsp:txXfrm>
        <a:off x="48067" y="2456173"/>
        <a:ext cx="3037500" cy="720000"/>
      </dsp:txXfrm>
    </dsp:sp>
    <dsp:sp modelId="{29B1C806-B683-4488-A3AD-A8B9333A273C}">
      <dsp:nvSpPr>
        <dsp:cNvPr id="0" name=""/>
        <dsp:cNvSpPr/>
      </dsp:nvSpPr>
      <dsp:spPr>
        <a:xfrm>
          <a:off x="4209442" y="26172"/>
          <a:ext cx="1852875" cy="1852875"/>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8798911-9B23-4DAB-8F33-722BAC09EC2E}">
      <dsp:nvSpPr>
        <dsp:cNvPr id="0" name=""/>
        <dsp:cNvSpPr/>
      </dsp:nvSpPr>
      <dsp:spPr>
        <a:xfrm>
          <a:off x="4604317" y="421047"/>
          <a:ext cx="1063125" cy="1063125"/>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F407E4A-4558-451F-A4EA-403E3F0D1E66}">
      <dsp:nvSpPr>
        <dsp:cNvPr id="0" name=""/>
        <dsp:cNvSpPr/>
      </dsp:nvSpPr>
      <dsp:spPr>
        <a:xfrm>
          <a:off x="3617130" y="2456173"/>
          <a:ext cx="30375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77900">
            <a:lnSpc>
              <a:spcPct val="90000"/>
            </a:lnSpc>
            <a:spcBef>
              <a:spcPct val="0"/>
            </a:spcBef>
            <a:spcAft>
              <a:spcPct val="35000"/>
            </a:spcAft>
            <a:buNone/>
            <a:defRPr cap="all"/>
          </a:pPr>
          <a:r>
            <a:rPr lang="en-CA" sz="2200" b="1" kern="1200" dirty="0">
              <a:latin typeface="Aptos" panose="020B0004020202020204" pitchFamily="34" charset="0"/>
            </a:rPr>
            <a:t>Invalidating Environment</a:t>
          </a:r>
          <a:endParaRPr lang="en-US" sz="2200" b="1" kern="1200" dirty="0">
            <a:latin typeface="Aptos" panose="020B0004020202020204" pitchFamily="34" charset="0"/>
          </a:endParaRPr>
        </a:p>
      </dsp:txBody>
      <dsp:txXfrm>
        <a:off x="3617130" y="2456173"/>
        <a:ext cx="3037500" cy="720000"/>
      </dsp:txXfrm>
    </dsp:sp>
    <dsp:sp modelId="{BE18F7CA-252C-4F0A-A6C3-895DBB285F41}">
      <dsp:nvSpPr>
        <dsp:cNvPr id="0" name=""/>
        <dsp:cNvSpPr/>
      </dsp:nvSpPr>
      <dsp:spPr>
        <a:xfrm>
          <a:off x="7778505" y="26172"/>
          <a:ext cx="1852875" cy="1852875"/>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4942717-1D48-4F9F-97BB-34D9198BFBD3}">
      <dsp:nvSpPr>
        <dsp:cNvPr id="0" name=""/>
        <dsp:cNvSpPr/>
      </dsp:nvSpPr>
      <dsp:spPr>
        <a:xfrm>
          <a:off x="8173380" y="421047"/>
          <a:ext cx="1063125" cy="1063125"/>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6B652BC-1879-405D-99D0-222ED05E903C}">
      <dsp:nvSpPr>
        <dsp:cNvPr id="0" name=""/>
        <dsp:cNvSpPr/>
      </dsp:nvSpPr>
      <dsp:spPr>
        <a:xfrm>
          <a:off x="7186192" y="2456173"/>
          <a:ext cx="30375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77900">
            <a:lnSpc>
              <a:spcPct val="90000"/>
            </a:lnSpc>
            <a:spcBef>
              <a:spcPct val="0"/>
            </a:spcBef>
            <a:spcAft>
              <a:spcPct val="35000"/>
            </a:spcAft>
            <a:buNone/>
            <a:defRPr cap="all"/>
          </a:pPr>
          <a:r>
            <a:rPr lang="en-CA" sz="2200" b="1" kern="1200">
              <a:latin typeface="Aptos" panose="020B0004020202020204" pitchFamily="34" charset="0"/>
            </a:rPr>
            <a:t>Pervasive Emotional Dysregulation</a:t>
          </a:r>
          <a:endParaRPr lang="en-US" sz="2200" b="1" kern="1200">
            <a:latin typeface="Aptos" panose="020B0004020202020204" pitchFamily="34" charset="0"/>
          </a:endParaRPr>
        </a:p>
      </dsp:txBody>
      <dsp:txXfrm>
        <a:off x="7186192" y="2456173"/>
        <a:ext cx="3037500" cy="72000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797DD5-47FA-4E76-A317-8A47FFC743B7}">
      <dsp:nvSpPr>
        <dsp:cNvPr id="0" name=""/>
        <dsp:cNvSpPr/>
      </dsp:nvSpPr>
      <dsp:spPr>
        <a:xfrm>
          <a:off x="0" y="2402"/>
          <a:ext cx="5641974" cy="0"/>
        </a:xfrm>
        <a:prstGeom prst="line">
          <a:avLst/>
        </a:prstGeom>
        <a:solidFill>
          <a:schemeClr val="accent2">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FFD5288-CC46-4DD1-8BB0-0FDAE304BD7C}">
      <dsp:nvSpPr>
        <dsp:cNvPr id="0" name=""/>
        <dsp:cNvSpPr/>
      </dsp:nvSpPr>
      <dsp:spPr>
        <a:xfrm>
          <a:off x="0" y="2402"/>
          <a:ext cx="5641974" cy="16388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CA" sz="2100" kern="1200" dirty="0"/>
            <a:t>DBT strives to have the patient view the therapist as an ally rather than an adversary in the treatment of mental health issues</a:t>
          </a:r>
          <a:endParaRPr lang="en-US" sz="2100" kern="1200" dirty="0"/>
        </a:p>
      </dsp:txBody>
      <dsp:txXfrm>
        <a:off x="0" y="2402"/>
        <a:ext cx="5641974" cy="1638814"/>
      </dsp:txXfrm>
    </dsp:sp>
    <dsp:sp modelId="{CA004D0A-119B-4994-A040-39772D23E846}">
      <dsp:nvSpPr>
        <dsp:cNvPr id="0" name=""/>
        <dsp:cNvSpPr/>
      </dsp:nvSpPr>
      <dsp:spPr>
        <a:xfrm>
          <a:off x="0" y="1641217"/>
          <a:ext cx="5641974" cy="0"/>
        </a:xfrm>
        <a:prstGeom prst="line">
          <a:avLst/>
        </a:prstGeom>
        <a:solidFill>
          <a:schemeClr val="accent2">
            <a:hueOff val="-3670562"/>
            <a:satOff val="16196"/>
            <a:lumOff val="-2745"/>
            <a:alphaOff val="0"/>
          </a:schemeClr>
        </a:solidFill>
        <a:ln w="15875" cap="flat" cmpd="sng" algn="ctr">
          <a:solidFill>
            <a:schemeClr val="accent2">
              <a:hueOff val="-3670562"/>
              <a:satOff val="16196"/>
              <a:lumOff val="-2745"/>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859C043-5475-4210-8206-C46290224B3E}">
      <dsp:nvSpPr>
        <dsp:cNvPr id="0" name=""/>
        <dsp:cNvSpPr/>
      </dsp:nvSpPr>
      <dsp:spPr>
        <a:xfrm>
          <a:off x="0" y="1641217"/>
          <a:ext cx="5641974" cy="16388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CA" sz="2100" kern="1200" dirty="0"/>
            <a:t>DBT assumes that people are doing the best they can but are either lacking the skills or influenced by positive or negative reinforcement that interfere with their ability to function appropriately</a:t>
          </a:r>
          <a:endParaRPr lang="en-US" sz="2100" kern="1200" dirty="0"/>
        </a:p>
      </dsp:txBody>
      <dsp:txXfrm>
        <a:off x="0" y="1641217"/>
        <a:ext cx="5641974" cy="1638814"/>
      </dsp:txXfrm>
    </dsp:sp>
    <dsp:sp modelId="{F20DF6B2-0370-424D-AF58-A71396DD41BD}">
      <dsp:nvSpPr>
        <dsp:cNvPr id="0" name=""/>
        <dsp:cNvSpPr/>
      </dsp:nvSpPr>
      <dsp:spPr>
        <a:xfrm>
          <a:off x="0" y="3280032"/>
          <a:ext cx="5641974" cy="0"/>
        </a:xfrm>
        <a:prstGeom prst="line">
          <a:avLst/>
        </a:prstGeom>
        <a:solidFill>
          <a:schemeClr val="accent2">
            <a:hueOff val="-7341125"/>
            <a:satOff val="32393"/>
            <a:lumOff val="-5490"/>
            <a:alphaOff val="0"/>
          </a:schemeClr>
        </a:solidFill>
        <a:ln w="15875" cap="flat" cmpd="sng" algn="ctr">
          <a:solidFill>
            <a:schemeClr val="accent2">
              <a:hueOff val="-7341125"/>
              <a:satOff val="32393"/>
              <a:lumOff val="-549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CF67A2D-4261-4151-83C2-13A3B733074A}">
      <dsp:nvSpPr>
        <dsp:cNvPr id="0" name=""/>
        <dsp:cNvSpPr/>
      </dsp:nvSpPr>
      <dsp:spPr>
        <a:xfrm>
          <a:off x="0" y="3280032"/>
          <a:ext cx="5641974" cy="16388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CA" sz="2100" kern="1200" dirty="0"/>
            <a:t>The therapist aims to accept and validate the patient’s feelings at any given time, while informing the patient that some feelings and behaviours are maladaptive, and showing them better alternatives</a:t>
          </a:r>
          <a:endParaRPr lang="en-US" sz="2100" kern="1200" dirty="0"/>
        </a:p>
      </dsp:txBody>
      <dsp:txXfrm>
        <a:off x="0" y="3280032"/>
        <a:ext cx="5641974" cy="163881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411AED-D181-4014-8E23-31955D9B8D20}">
      <dsp:nvSpPr>
        <dsp:cNvPr id="0" name=""/>
        <dsp:cNvSpPr/>
      </dsp:nvSpPr>
      <dsp:spPr>
        <a:xfrm>
          <a:off x="0" y="492381"/>
          <a:ext cx="7728267" cy="705600"/>
        </a:xfrm>
        <a:prstGeom prst="rect">
          <a:avLst/>
        </a:prstGeom>
        <a:solidFill>
          <a:schemeClr val="lt1">
            <a:alpha val="90000"/>
            <a:hueOff val="0"/>
            <a:satOff val="0"/>
            <a:lumOff val="0"/>
            <a:alphaOff val="0"/>
          </a:schemeClr>
        </a:solidFill>
        <a:ln w="1079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618C675-FE4D-45E3-A9C6-8D33BFAE0705}">
      <dsp:nvSpPr>
        <dsp:cNvPr id="0" name=""/>
        <dsp:cNvSpPr/>
      </dsp:nvSpPr>
      <dsp:spPr>
        <a:xfrm>
          <a:off x="386413" y="79101"/>
          <a:ext cx="5409786" cy="826560"/>
        </a:xfrm>
        <a:prstGeom prst="roundRect">
          <a:avLst/>
        </a:prstGeom>
        <a:solidFill>
          <a:schemeClr val="accent3">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4477" tIns="0" rIns="204477" bIns="0" numCol="1" spcCol="1270" anchor="ctr" anchorCtr="0">
          <a:noAutofit/>
        </a:bodyPr>
        <a:lstStyle/>
        <a:p>
          <a:pPr marL="0" lvl="0" indent="0" algn="l" defTabSz="1244600">
            <a:lnSpc>
              <a:spcPct val="90000"/>
            </a:lnSpc>
            <a:spcBef>
              <a:spcPct val="0"/>
            </a:spcBef>
            <a:spcAft>
              <a:spcPct val="35000"/>
            </a:spcAft>
            <a:buNone/>
          </a:pPr>
          <a:r>
            <a:rPr lang="en-CA" sz="2800" kern="1200" dirty="0"/>
            <a:t>Mindfulness</a:t>
          </a:r>
          <a:endParaRPr lang="en-US" sz="2800" kern="1200" dirty="0"/>
        </a:p>
      </dsp:txBody>
      <dsp:txXfrm>
        <a:off x="426762" y="119450"/>
        <a:ext cx="5329088" cy="745862"/>
      </dsp:txXfrm>
    </dsp:sp>
    <dsp:sp modelId="{4B3CEF2E-35A3-4E6C-8C08-4D646DD6A146}">
      <dsp:nvSpPr>
        <dsp:cNvPr id="0" name=""/>
        <dsp:cNvSpPr/>
      </dsp:nvSpPr>
      <dsp:spPr>
        <a:xfrm>
          <a:off x="0" y="1762462"/>
          <a:ext cx="7728267" cy="705600"/>
        </a:xfrm>
        <a:prstGeom prst="rect">
          <a:avLst/>
        </a:prstGeom>
        <a:solidFill>
          <a:schemeClr val="lt1">
            <a:alpha val="90000"/>
            <a:hueOff val="0"/>
            <a:satOff val="0"/>
            <a:lumOff val="0"/>
            <a:alphaOff val="0"/>
          </a:schemeClr>
        </a:solidFill>
        <a:ln w="10795" cap="flat" cmpd="sng" algn="ctr">
          <a:solidFill>
            <a:schemeClr val="accent3">
              <a:hueOff val="486707"/>
              <a:satOff val="-9055"/>
              <a:lumOff val="-2745"/>
              <a:alphaOff val="0"/>
            </a:schemeClr>
          </a:solidFill>
          <a:prstDash val="solid"/>
        </a:ln>
        <a:effectLst/>
      </dsp:spPr>
      <dsp:style>
        <a:lnRef idx="2">
          <a:scrgbClr r="0" g="0" b="0"/>
        </a:lnRef>
        <a:fillRef idx="1">
          <a:scrgbClr r="0" g="0" b="0"/>
        </a:fillRef>
        <a:effectRef idx="0">
          <a:scrgbClr r="0" g="0" b="0"/>
        </a:effectRef>
        <a:fontRef idx="minor"/>
      </dsp:style>
    </dsp:sp>
    <dsp:sp modelId="{81790B5E-F90C-4A74-9C03-D224ABD4A1F7}">
      <dsp:nvSpPr>
        <dsp:cNvPr id="0" name=""/>
        <dsp:cNvSpPr/>
      </dsp:nvSpPr>
      <dsp:spPr>
        <a:xfrm>
          <a:off x="386413" y="1349181"/>
          <a:ext cx="5409786" cy="826560"/>
        </a:xfrm>
        <a:prstGeom prst="roundRect">
          <a:avLst/>
        </a:prstGeom>
        <a:solidFill>
          <a:schemeClr val="accent3">
            <a:hueOff val="486707"/>
            <a:satOff val="-9055"/>
            <a:lumOff val="-2745"/>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4477" tIns="0" rIns="204477" bIns="0" numCol="1" spcCol="1270" anchor="ctr"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r>
            <a:rPr lang="en-CA" sz="2800" kern="1200" dirty="0"/>
            <a:t>Interpersonal Effectiveness</a:t>
          </a:r>
          <a:endParaRPr lang="en-US" sz="2800" kern="1200" dirty="0"/>
        </a:p>
      </dsp:txBody>
      <dsp:txXfrm>
        <a:off x="426762" y="1389530"/>
        <a:ext cx="5329088" cy="745862"/>
      </dsp:txXfrm>
    </dsp:sp>
    <dsp:sp modelId="{5363177B-EC9A-4F8E-B3FE-BC219D95D53A}">
      <dsp:nvSpPr>
        <dsp:cNvPr id="0" name=""/>
        <dsp:cNvSpPr/>
      </dsp:nvSpPr>
      <dsp:spPr>
        <a:xfrm>
          <a:off x="0" y="3032542"/>
          <a:ext cx="7728267" cy="705600"/>
        </a:xfrm>
        <a:prstGeom prst="rect">
          <a:avLst/>
        </a:prstGeom>
        <a:solidFill>
          <a:schemeClr val="lt1">
            <a:alpha val="90000"/>
            <a:hueOff val="0"/>
            <a:satOff val="0"/>
            <a:lumOff val="0"/>
            <a:alphaOff val="0"/>
          </a:schemeClr>
        </a:solidFill>
        <a:ln w="10795" cap="flat" cmpd="sng" algn="ctr">
          <a:solidFill>
            <a:schemeClr val="accent3">
              <a:hueOff val="973413"/>
              <a:satOff val="-18109"/>
              <a:lumOff val="-5490"/>
              <a:alphaOff val="0"/>
            </a:schemeClr>
          </a:solidFill>
          <a:prstDash val="solid"/>
        </a:ln>
        <a:effectLst/>
      </dsp:spPr>
      <dsp:style>
        <a:lnRef idx="2">
          <a:scrgbClr r="0" g="0" b="0"/>
        </a:lnRef>
        <a:fillRef idx="1">
          <a:scrgbClr r="0" g="0" b="0"/>
        </a:fillRef>
        <a:effectRef idx="0">
          <a:scrgbClr r="0" g="0" b="0"/>
        </a:effectRef>
        <a:fontRef idx="minor"/>
      </dsp:style>
    </dsp:sp>
    <dsp:sp modelId="{630261C5-6E08-4369-8C9E-77771A29E953}">
      <dsp:nvSpPr>
        <dsp:cNvPr id="0" name=""/>
        <dsp:cNvSpPr/>
      </dsp:nvSpPr>
      <dsp:spPr>
        <a:xfrm>
          <a:off x="386413" y="2619262"/>
          <a:ext cx="5409786" cy="826560"/>
        </a:xfrm>
        <a:prstGeom prst="roundRect">
          <a:avLst/>
        </a:prstGeom>
        <a:solidFill>
          <a:schemeClr val="accent3">
            <a:hueOff val="973413"/>
            <a:satOff val="-18109"/>
            <a:lumOff val="-549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4477" tIns="0" rIns="204477" bIns="0" numCol="1" spcCol="1270" anchor="ctr" anchorCtr="0">
          <a:noAutofit/>
        </a:bodyPr>
        <a:lstStyle/>
        <a:p>
          <a:pPr marL="0" lvl="0" indent="0" algn="l" defTabSz="1244600">
            <a:lnSpc>
              <a:spcPct val="90000"/>
            </a:lnSpc>
            <a:spcBef>
              <a:spcPct val="0"/>
            </a:spcBef>
            <a:spcAft>
              <a:spcPct val="35000"/>
            </a:spcAft>
            <a:buNone/>
          </a:pPr>
          <a:r>
            <a:rPr lang="en-CA" sz="2800" kern="1200" dirty="0"/>
            <a:t>Emotion Regulation </a:t>
          </a:r>
          <a:endParaRPr lang="en-US" sz="2800" kern="1200" dirty="0"/>
        </a:p>
      </dsp:txBody>
      <dsp:txXfrm>
        <a:off x="426762" y="2659611"/>
        <a:ext cx="5329088" cy="745862"/>
      </dsp:txXfrm>
    </dsp:sp>
    <dsp:sp modelId="{70E421F9-48C2-428B-A030-CC19F96CE933}">
      <dsp:nvSpPr>
        <dsp:cNvPr id="0" name=""/>
        <dsp:cNvSpPr/>
      </dsp:nvSpPr>
      <dsp:spPr>
        <a:xfrm>
          <a:off x="0" y="4302622"/>
          <a:ext cx="7728267" cy="705600"/>
        </a:xfrm>
        <a:prstGeom prst="rect">
          <a:avLst/>
        </a:prstGeom>
        <a:solidFill>
          <a:schemeClr val="lt1">
            <a:alpha val="90000"/>
            <a:hueOff val="0"/>
            <a:satOff val="0"/>
            <a:lumOff val="0"/>
            <a:alphaOff val="0"/>
          </a:schemeClr>
        </a:solidFill>
        <a:ln w="10795" cap="flat" cmpd="sng" algn="ctr">
          <a:solidFill>
            <a:schemeClr val="accent3">
              <a:hueOff val="1460120"/>
              <a:satOff val="-27164"/>
              <a:lumOff val="-8235"/>
              <a:alphaOff val="0"/>
            </a:schemeClr>
          </a:solidFill>
          <a:prstDash val="solid"/>
        </a:ln>
        <a:effectLst/>
      </dsp:spPr>
      <dsp:style>
        <a:lnRef idx="2">
          <a:scrgbClr r="0" g="0" b="0"/>
        </a:lnRef>
        <a:fillRef idx="1">
          <a:scrgbClr r="0" g="0" b="0"/>
        </a:fillRef>
        <a:effectRef idx="0">
          <a:scrgbClr r="0" g="0" b="0"/>
        </a:effectRef>
        <a:fontRef idx="minor"/>
      </dsp:style>
    </dsp:sp>
    <dsp:sp modelId="{8CF01897-1806-4696-8ECC-04D406E2B7EF}">
      <dsp:nvSpPr>
        <dsp:cNvPr id="0" name=""/>
        <dsp:cNvSpPr/>
      </dsp:nvSpPr>
      <dsp:spPr>
        <a:xfrm>
          <a:off x="386413" y="3889342"/>
          <a:ext cx="5409786" cy="826560"/>
        </a:xfrm>
        <a:prstGeom prst="roundRect">
          <a:avLst/>
        </a:prstGeom>
        <a:solidFill>
          <a:schemeClr val="accent3">
            <a:hueOff val="1460120"/>
            <a:satOff val="-27164"/>
            <a:lumOff val="-8235"/>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4477" tIns="0" rIns="204477" bIns="0" numCol="1" spcCol="1270" anchor="ctr"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r>
            <a:rPr lang="en-CA" sz="2800" kern="1200" dirty="0"/>
            <a:t>Distress Tolerance</a:t>
          </a:r>
          <a:endParaRPr lang="en-US" sz="2800" kern="1200" dirty="0"/>
        </a:p>
      </dsp:txBody>
      <dsp:txXfrm>
        <a:off x="426762" y="3929691"/>
        <a:ext cx="5329088" cy="745862"/>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6.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7.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8.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48198AC-A08C-4B0B-9CAF-66C97C6A6DAF}" type="datetimeFigureOut">
              <a:rPr lang="en-US" smtClean="0"/>
              <a:t>11/16/2024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D028B3A-B933-4378-A5CA-45BD7498F2D8}" type="slidenum">
              <a:rPr lang="en-US" smtClean="0"/>
              <a:t>‹#›</a:t>
            </a:fld>
            <a:endParaRPr lang="en-US"/>
          </a:p>
        </p:txBody>
      </p:sp>
    </p:spTree>
    <p:extLst>
      <p:ext uri="{BB962C8B-B14F-4D97-AF65-F5344CB8AC3E}">
        <p14:creationId xmlns:p14="http://schemas.microsoft.com/office/powerpoint/2010/main" val="12565097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1. (Left) Three stages of the addiction cycle: binge/intoxication, withdrawal/negative affect, and preoccupation/anticipation. These three stages reflect incentive salience/pathological habits, reward deficits/stress surfeit, and executive function deficits, respectively, to provide a powerful impetus for compulsive drug-seeking behavior associated with drug addiction. These domains of dysfunction correspond to neuroadaptations that reflect allostatic changes in three key </a:t>
            </a:r>
            <a:r>
              <a:rPr lang="en-US" dirty="0" err="1"/>
              <a:t>neurocircuits</a:t>
            </a:r>
            <a:r>
              <a:rPr lang="en-US" dirty="0"/>
              <a:t> to mediate compulsive drug seeking: basal ganglia, extended amygdala, and prefrontal cortex, respectively. (Top right) The progression of alcohol dependence over time. The schematic illustrates the shift in underlying motivational mechanisms. From initial, positively reinforcing, pleasurable alcohol effects, the addictive process progresses over time to being maintained by negatively reinforcing relief from a negative emotional state. (Bottom right) The a-process represents a positive hedonic or positive mood state, and the b-process represents a negative hedonic or negative mood state. The affective stimulus (state) has been argued to be the sum of both the a-process and b-process. An individual who experiences a positive hedonic mood state from a drug of abuse with sufficient time between </a:t>
            </a:r>
            <a:r>
              <a:rPr lang="en-US" dirty="0" err="1"/>
              <a:t>readministering</a:t>
            </a:r>
            <a:r>
              <a:rPr lang="en-US" dirty="0"/>
              <a:t> the drug is hypothesized to retain the a-process. An appropriate </a:t>
            </a:r>
            <a:r>
              <a:rPr lang="en-US" dirty="0" err="1"/>
              <a:t>counteradaptive</a:t>
            </a:r>
            <a:r>
              <a:rPr lang="en-US" dirty="0"/>
              <a:t> opponent process (b-process) that balances the </a:t>
            </a:r>
            <a:r>
              <a:rPr lang="en-US" dirty="0" err="1"/>
              <a:t>activational</a:t>
            </a:r>
            <a:r>
              <a:rPr lang="en-US" dirty="0"/>
              <a:t> process (a-process) does not lead to an allostatic state. Changes in the affective stimulus (state) in an individual with repeated frequent drug use may represent a transition to an allostatic state in the brain reward systems and, by extrapolation, a transition to addiction. Notice that the apparent b-process never returns to the original homeostatic level before drug taking begins again, thus creating a progressively greater allostatic state in the brain reward system. The </a:t>
            </a:r>
            <a:r>
              <a:rPr lang="en-US" dirty="0" err="1"/>
              <a:t>counteradaptive</a:t>
            </a:r>
            <a:r>
              <a:rPr lang="en-US" dirty="0"/>
              <a:t> opponent-process (b-process) does not balance the </a:t>
            </a:r>
            <a:r>
              <a:rPr lang="en-US" dirty="0" err="1"/>
              <a:t>activational</a:t>
            </a:r>
            <a:r>
              <a:rPr lang="en-US" dirty="0"/>
              <a:t> process (a-process) but in fact shows residual hysteresis. Although these changes that are illustrated in the figure are exaggerated and condensed over time, the hypothesis is that even during post-detoxification (a period of protracted abstinence), the reward system still bears allostatic changes. The following definitions apply: </a:t>
            </a:r>
            <a:r>
              <a:rPr lang="en-US" dirty="0" err="1"/>
              <a:t>allostasis</a:t>
            </a:r>
            <a:r>
              <a:rPr lang="en-US" dirty="0"/>
              <a:t>, the process of achieving stability through change; allostatic state, a state of chronic deviation of the regulatory system from its normal (homeostatic) operating level; allostatic load, the cost to the brain and body of the deviation, accumulating over time, and reflecting in many cases pathological states and accumulation of damage. </a:t>
            </a:r>
          </a:p>
        </p:txBody>
      </p:sp>
      <p:sp>
        <p:nvSpPr>
          <p:cNvPr id="4" name="Slide Number Placeholder 3"/>
          <p:cNvSpPr>
            <a:spLocks noGrp="1"/>
          </p:cNvSpPr>
          <p:nvPr>
            <p:ph type="sldNum" sz="quarter" idx="10"/>
          </p:nvPr>
        </p:nvSpPr>
        <p:spPr/>
        <p:txBody>
          <a:bodyPr/>
          <a:lstStyle/>
          <a:p>
            <a:fld id="{B2A7C2D7-B02C-4FC6-AF6A-8A4B13F8B76D}" type="slidenum">
              <a:rPr lang="en-US" smtClean="0"/>
              <a:t>8</a:t>
            </a:fld>
            <a:endParaRPr lang="en-US"/>
          </a:p>
        </p:txBody>
      </p:sp>
    </p:spTree>
    <p:extLst>
      <p:ext uri="{BB962C8B-B14F-4D97-AF65-F5344CB8AC3E}">
        <p14:creationId xmlns:p14="http://schemas.microsoft.com/office/powerpoint/2010/main" val="32478764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14: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3" name="Google Shape;203;p14:notes"/>
          <p:cNvSpPr txBox="1">
            <a:spLocks noGrp="1"/>
          </p:cNvSpPr>
          <p:nvPr>
            <p:ph type="body" idx="1"/>
          </p:nvPr>
        </p:nvSpPr>
        <p:spPr>
          <a:xfrm>
            <a:off x="731520" y="4560570"/>
            <a:ext cx="5852160" cy="4320540"/>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204" name="Google Shape;204;p14:notes"/>
          <p:cNvSpPr txBox="1">
            <a:spLocks noGrp="1"/>
          </p:cNvSpPr>
          <p:nvPr>
            <p:ph type="sldNum" idx="12"/>
          </p:nvPr>
        </p:nvSpPr>
        <p:spPr>
          <a:xfrm>
            <a:off x="4143587" y="9119474"/>
            <a:ext cx="3169920" cy="480060"/>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49</a:t>
            </a:fld>
            <a:endParaRPr/>
          </a:p>
        </p:txBody>
      </p:sp>
    </p:spTree>
    <p:extLst>
      <p:ext uri="{BB962C8B-B14F-4D97-AF65-F5344CB8AC3E}">
        <p14:creationId xmlns:p14="http://schemas.microsoft.com/office/powerpoint/2010/main" val="38932726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p15: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0" name="Google Shape;210;p15:notes"/>
          <p:cNvSpPr txBox="1">
            <a:spLocks noGrp="1"/>
          </p:cNvSpPr>
          <p:nvPr>
            <p:ph type="body" idx="1"/>
          </p:nvPr>
        </p:nvSpPr>
        <p:spPr>
          <a:xfrm>
            <a:off x="731520" y="4560570"/>
            <a:ext cx="5852160" cy="4320540"/>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211" name="Google Shape;211;p15:notes"/>
          <p:cNvSpPr txBox="1">
            <a:spLocks noGrp="1"/>
          </p:cNvSpPr>
          <p:nvPr>
            <p:ph type="sldNum" idx="12"/>
          </p:nvPr>
        </p:nvSpPr>
        <p:spPr>
          <a:xfrm>
            <a:off x="4143587" y="9119474"/>
            <a:ext cx="3169920" cy="480060"/>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50</a:t>
            </a:fld>
            <a:endParaRPr/>
          </a:p>
        </p:txBody>
      </p:sp>
    </p:spTree>
    <p:extLst>
      <p:ext uri="{BB962C8B-B14F-4D97-AF65-F5344CB8AC3E}">
        <p14:creationId xmlns:p14="http://schemas.microsoft.com/office/powerpoint/2010/main" val="29095462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p16: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7" name="Google Shape;217;p16:notes"/>
          <p:cNvSpPr txBox="1">
            <a:spLocks noGrp="1"/>
          </p:cNvSpPr>
          <p:nvPr>
            <p:ph type="body" idx="1"/>
          </p:nvPr>
        </p:nvSpPr>
        <p:spPr>
          <a:xfrm>
            <a:off x="731520" y="4560570"/>
            <a:ext cx="5852160" cy="4320540"/>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218" name="Google Shape;218;p16:notes"/>
          <p:cNvSpPr txBox="1">
            <a:spLocks noGrp="1"/>
          </p:cNvSpPr>
          <p:nvPr>
            <p:ph type="sldNum" idx="12"/>
          </p:nvPr>
        </p:nvSpPr>
        <p:spPr>
          <a:xfrm>
            <a:off x="4143587" y="9119474"/>
            <a:ext cx="3169920" cy="480060"/>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51</a:t>
            </a:fld>
            <a:endParaRPr/>
          </a:p>
        </p:txBody>
      </p:sp>
    </p:spTree>
    <p:extLst>
      <p:ext uri="{BB962C8B-B14F-4D97-AF65-F5344CB8AC3E}">
        <p14:creationId xmlns:p14="http://schemas.microsoft.com/office/powerpoint/2010/main" val="26040353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p17: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4" name="Google Shape;224;p17:notes"/>
          <p:cNvSpPr txBox="1">
            <a:spLocks noGrp="1"/>
          </p:cNvSpPr>
          <p:nvPr>
            <p:ph type="body" idx="1"/>
          </p:nvPr>
        </p:nvSpPr>
        <p:spPr>
          <a:xfrm>
            <a:off x="731520" y="4560570"/>
            <a:ext cx="5852160" cy="4320540"/>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225" name="Google Shape;225;p17:notes"/>
          <p:cNvSpPr txBox="1">
            <a:spLocks noGrp="1"/>
          </p:cNvSpPr>
          <p:nvPr>
            <p:ph type="sldNum" idx="12"/>
          </p:nvPr>
        </p:nvSpPr>
        <p:spPr>
          <a:xfrm>
            <a:off x="4143587" y="9119474"/>
            <a:ext cx="3169920" cy="480060"/>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52</a:t>
            </a:fld>
            <a:endParaRPr/>
          </a:p>
        </p:txBody>
      </p:sp>
    </p:spTree>
    <p:extLst>
      <p:ext uri="{BB962C8B-B14F-4D97-AF65-F5344CB8AC3E}">
        <p14:creationId xmlns:p14="http://schemas.microsoft.com/office/powerpoint/2010/main" val="31000155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a:p>
            <a:r>
              <a:rPr lang="en-US" dirty="0"/>
              <a:t>How can</a:t>
            </a:r>
            <a:r>
              <a:rPr lang="en-US" baseline="0" dirty="0"/>
              <a:t> the model of operant conditioning help to understand and validate the experience of someone who engages in suicidal and non-suicidal self injury.</a:t>
            </a:r>
          </a:p>
          <a:p>
            <a:r>
              <a:rPr lang="en-US" dirty="0"/>
              <a:t>Unskill</a:t>
            </a:r>
            <a:r>
              <a:rPr lang="en-US" baseline="0" dirty="0"/>
              <a:t>ful behaviors are intermittently reinforced by sometimes eliciting a validating response from a usually invalidating caregiver.</a:t>
            </a:r>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D2A1C232-64A8-0B48-A359-22AF32C77F17}" type="slidenum">
              <a:rPr lang="en-US" smtClean="0"/>
              <a:t>53</a:t>
            </a:fld>
            <a:endParaRPr lang="en-US"/>
          </a:p>
        </p:txBody>
      </p:sp>
    </p:spTree>
    <p:extLst>
      <p:ext uri="{BB962C8B-B14F-4D97-AF65-F5344CB8AC3E}">
        <p14:creationId xmlns:p14="http://schemas.microsoft.com/office/powerpoint/2010/main" val="7953867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2A1C232-64A8-0B48-A359-22AF32C77F17}" type="slidenum">
              <a:rPr lang="en-US" smtClean="0"/>
              <a:t>54</a:t>
            </a:fld>
            <a:endParaRPr lang="en-US"/>
          </a:p>
        </p:txBody>
      </p:sp>
    </p:spTree>
    <p:extLst>
      <p:ext uri="{BB962C8B-B14F-4D97-AF65-F5344CB8AC3E}">
        <p14:creationId xmlns:p14="http://schemas.microsoft.com/office/powerpoint/2010/main" val="12072219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A1C232-64A8-0B48-A359-22AF32C77F17}" type="slidenum">
              <a:rPr lang="en-US" smtClean="0"/>
              <a:t>55</a:t>
            </a:fld>
            <a:endParaRPr lang="en-US"/>
          </a:p>
        </p:txBody>
      </p:sp>
    </p:spTree>
    <p:extLst>
      <p:ext uri="{BB962C8B-B14F-4D97-AF65-F5344CB8AC3E}">
        <p14:creationId xmlns:p14="http://schemas.microsoft.com/office/powerpoint/2010/main" val="2133910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2A1C232-64A8-0B48-A359-22AF32C77F17}" type="slidenum">
              <a:rPr lang="en-US" smtClean="0"/>
              <a:t>56</a:t>
            </a:fld>
            <a:endParaRPr lang="en-US"/>
          </a:p>
        </p:txBody>
      </p:sp>
    </p:spTree>
    <p:extLst>
      <p:ext uri="{BB962C8B-B14F-4D97-AF65-F5344CB8AC3E}">
        <p14:creationId xmlns:p14="http://schemas.microsoft.com/office/powerpoint/2010/main" val="41284646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2A1C232-64A8-0B48-A359-22AF32C77F17}" type="slidenum">
              <a:rPr lang="en-US" smtClean="0"/>
              <a:t>57</a:t>
            </a:fld>
            <a:endParaRPr lang="en-US"/>
          </a:p>
        </p:txBody>
      </p:sp>
    </p:spTree>
    <p:extLst>
      <p:ext uri="{BB962C8B-B14F-4D97-AF65-F5344CB8AC3E}">
        <p14:creationId xmlns:p14="http://schemas.microsoft.com/office/powerpoint/2010/main" val="40267070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For the</a:t>
            </a:r>
            <a:r>
              <a:rPr lang="en-US" baseline="0" dirty="0"/>
              <a:t> reasons presented on the last two slides, DBT makes the following assumptions about people. </a:t>
            </a:r>
            <a:endParaRPr lang="en-US" dirty="0"/>
          </a:p>
          <a:p>
            <a:endParaRPr lang="en-US" dirty="0"/>
          </a:p>
          <a:p>
            <a:r>
              <a:rPr lang="en-US" dirty="0"/>
              <a:t>Patients may not have caused all of their own problems, but they have to solve them anyway</a:t>
            </a:r>
          </a:p>
          <a:p>
            <a:r>
              <a:rPr lang="en-US" dirty="0"/>
              <a:t>Patients must learn new behaviors in all relevant contexts</a:t>
            </a:r>
          </a:p>
          <a:p>
            <a:r>
              <a:rPr lang="en-US" dirty="0"/>
              <a:t>Patients cannot fail in therapy (it’s the therapy which fails)</a:t>
            </a:r>
          </a:p>
          <a:p>
            <a:r>
              <a:rPr lang="en-US" dirty="0"/>
              <a:t>Therapists treating borderline patients need support</a:t>
            </a:r>
          </a:p>
          <a:p>
            <a:endParaRPr lang="en-US" dirty="0"/>
          </a:p>
        </p:txBody>
      </p:sp>
      <p:sp>
        <p:nvSpPr>
          <p:cNvPr id="4" name="Slide Number Placeholder 3"/>
          <p:cNvSpPr>
            <a:spLocks noGrp="1"/>
          </p:cNvSpPr>
          <p:nvPr>
            <p:ph type="sldNum" sz="quarter" idx="10"/>
          </p:nvPr>
        </p:nvSpPr>
        <p:spPr/>
        <p:txBody>
          <a:bodyPr/>
          <a:lstStyle/>
          <a:p>
            <a:fld id="{D2A1C232-64A8-0B48-A359-22AF32C77F17}" type="slidenum">
              <a:rPr lang="en-US" smtClean="0"/>
              <a:t>58</a:t>
            </a:fld>
            <a:endParaRPr lang="en-US"/>
          </a:p>
        </p:txBody>
      </p:sp>
    </p:spTree>
    <p:extLst>
      <p:ext uri="{BB962C8B-B14F-4D97-AF65-F5344CB8AC3E}">
        <p14:creationId xmlns:p14="http://schemas.microsoft.com/office/powerpoint/2010/main" val="35925187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p29: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8" name="Google Shape;308;p29:notes"/>
          <p:cNvSpPr txBox="1">
            <a:spLocks noGrp="1"/>
          </p:cNvSpPr>
          <p:nvPr>
            <p:ph type="body" idx="1"/>
          </p:nvPr>
        </p:nvSpPr>
        <p:spPr>
          <a:xfrm>
            <a:off x="731520" y="4560570"/>
            <a:ext cx="5852160" cy="4320540"/>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dirty="0"/>
          </a:p>
        </p:txBody>
      </p:sp>
      <p:sp>
        <p:nvSpPr>
          <p:cNvPr id="309" name="Google Shape;309;p29:notes"/>
          <p:cNvSpPr txBox="1">
            <a:spLocks noGrp="1"/>
          </p:cNvSpPr>
          <p:nvPr>
            <p:ph type="sldNum" idx="12"/>
          </p:nvPr>
        </p:nvSpPr>
        <p:spPr>
          <a:xfrm>
            <a:off x="4143587" y="9119474"/>
            <a:ext cx="3169920" cy="480060"/>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32</a:t>
            </a:fld>
            <a:endParaRPr/>
          </a:p>
        </p:txBody>
      </p:sp>
    </p:spTree>
    <p:extLst>
      <p:ext uri="{BB962C8B-B14F-4D97-AF65-F5344CB8AC3E}">
        <p14:creationId xmlns:p14="http://schemas.microsoft.com/office/powerpoint/2010/main" val="5397427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p30: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7" name="Google Shape;317;p30:notes"/>
          <p:cNvSpPr txBox="1">
            <a:spLocks noGrp="1"/>
          </p:cNvSpPr>
          <p:nvPr>
            <p:ph type="body" idx="1"/>
          </p:nvPr>
        </p:nvSpPr>
        <p:spPr>
          <a:xfrm>
            <a:off x="731520" y="4560570"/>
            <a:ext cx="5852160" cy="4320540"/>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318" name="Google Shape;318;p30:notes"/>
          <p:cNvSpPr txBox="1">
            <a:spLocks noGrp="1"/>
          </p:cNvSpPr>
          <p:nvPr>
            <p:ph type="sldNum" idx="12"/>
          </p:nvPr>
        </p:nvSpPr>
        <p:spPr>
          <a:xfrm>
            <a:off x="4143587" y="9119474"/>
            <a:ext cx="3169920" cy="480060"/>
          </a:xfrm>
          <a:prstGeom prst="rect">
            <a:avLst/>
          </a:prstGeom>
          <a:noFill/>
          <a:ln>
            <a:noFill/>
          </a:ln>
        </p:spPr>
        <p:txBody>
          <a:bodyPr spcFirstLastPara="1" wrap="square" lIns="96650" tIns="48325" rIns="96650" bIns="48325"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88019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p8: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9" name="Google Shape;149;p8:notes"/>
          <p:cNvSpPr txBox="1">
            <a:spLocks noGrp="1"/>
          </p:cNvSpPr>
          <p:nvPr>
            <p:ph type="body" idx="1"/>
          </p:nvPr>
        </p:nvSpPr>
        <p:spPr>
          <a:xfrm>
            <a:off x="731520" y="4560570"/>
            <a:ext cx="5852160" cy="4320540"/>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150" name="Google Shape;150;p8:notes"/>
          <p:cNvSpPr txBox="1">
            <a:spLocks noGrp="1"/>
          </p:cNvSpPr>
          <p:nvPr>
            <p:ph type="sldNum" idx="12"/>
          </p:nvPr>
        </p:nvSpPr>
        <p:spPr>
          <a:xfrm>
            <a:off x="4143587" y="9119474"/>
            <a:ext cx="3169920" cy="480060"/>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42</a:t>
            </a:fld>
            <a:endParaRPr/>
          </a:p>
        </p:txBody>
      </p:sp>
    </p:spTree>
    <p:extLst>
      <p:ext uri="{BB962C8B-B14F-4D97-AF65-F5344CB8AC3E}">
        <p14:creationId xmlns:p14="http://schemas.microsoft.com/office/powerpoint/2010/main" val="15677414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p9: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6" name="Google Shape;156;p9:notes"/>
          <p:cNvSpPr txBox="1">
            <a:spLocks noGrp="1"/>
          </p:cNvSpPr>
          <p:nvPr>
            <p:ph type="body" idx="1"/>
          </p:nvPr>
        </p:nvSpPr>
        <p:spPr>
          <a:xfrm>
            <a:off x="731520" y="4560570"/>
            <a:ext cx="5852160" cy="4320540"/>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157" name="Google Shape;157;p9:notes"/>
          <p:cNvSpPr txBox="1">
            <a:spLocks noGrp="1"/>
          </p:cNvSpPr>
          <p:nvPr>
            <p:ph type="sldNum" idx="12"/>
          </p:nvPr>
        </p:nvSpPr>
        <p:spPr>
          <a:xfrm>
            <a:off x="4143587" y="9119474"/>
            <a:ext cx="3169920" cy="480060"/>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43</a:t>
            </a:fld>
            <a:endParaRPr/>
          </a:p>
        </p:txBody>
      </p:sp>
    </p:spTree>
    <p:extLst>
      <p:ext uri="{BB962C8B-B14F-4D97-AF65-F5344CB8AC3E}">
        <p14:creationId xmlns:p14="http://schemas.microsoft.com/office/powerpoint/2010/main" val="39284829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p10: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3" name="Google Shape;163;p10:notes"/>
          <p:cNvSpPr txBox="1">
            <a:spLocks noGrp="1"/>
          </p:cNvSpPr>
          <p:nvPr>
            <p:ph type="body" idx="1"/>
          </p:nvPr>
        </p:nvSpPr>
        <p:spPr>
          <a:xfrm>
            <a:off x="731520" y="4560570"/>
            <a:ext cx="5852160" cy="4320540"/>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164" name="Google Shape;164;p10:notes"/>
          <p:cNvSpPr txBox="1">
            <a:spLocks noGrp="1"/>
          </p:cNvSpPr>
          <p:nvPr>
            <p:ph type="sldNum" idx="12"/>
          </p:nvPr>
        </p:nvSpPr>
        <p:spPr>
          <a:xfrm>
            <a:off x="4143587" y="9119474"/>
            <a:ext cx="3169920" cy="480060"/>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44</a:t>
            </a:fld>
            <a:endParaRPr/>
          </a:p>
        </p:txBody>
      </p:sp>
    </p:spTree>
    <p:extLst>
      <p:ext uri="{BB962C8B-B14F-4D97-AF65-F5344CB8AC3E}">
        <p14:creationId xmlns:p14="http://schemas.microsoft.com/office/powerpoint/2010/main" val="37087986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p11: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70" name="Google Shape;170;p11:notes"/>
          <p:cNvSpPr txBox="1">
            <a:spLocks noGrp="1"/>
          </p:cNvSpPr>
          <p:nvPr>
            <p:ph type="body" idx="1"/>
          </p:nvPr>
        </p:nvSpPr>
        <p:spPr>
          <a:xfrm>
            <a:off x="731520" y="4560570"/>
            <a:ext cx="5852160" cy="4320540"/>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a:latin typeface="Calibri"/>
              <a:ea typeface="Calibri"/>
              <a:cs typeface="Calibri"/>
              <a:sym typeface="Calibri"/>
            </a:endParaRPr>
          </a:p>
        </p:txBody>
      </p:sp>
      <p:sp>
        <p:nvSpPr>
          <p:cNvPr id="171" name="Google Shape;171;p11:notes"/>
          <p:cNvSpPr txBox="1">
            <a:spLocks noGrp="1"/>
          </p:cNvSpPr>
          <p:nvPr>
            <p:ph type="sldNum" idx="12"/>
          </p:nvPr>
        </p:nvSpPr>
        <p:spPr>
          <a:xfrm>
            <a:off x="4143587" y="9119474"/>
            <a:ext cx="3169920" cy="480060"/>
          </a:xfrm>
          <a:prstGeom prst="rect">
            <a:avLst/>
          </a:prstGeom>
          <a:noFill/>
          <a:ln>
            <a:noFill/>
          </a:ln>
        </p:spPr>
        <p:txBody>
          <a:bodyPr spcFirstLastPara="1" wrap="square" lIns="96650" tIns="48325" rIns="96650" bIns="48325" anchor="b" anchorCtr="0">
            <a:noAutofit/>
          </a:bodyPr>
          <a:lstStyle/>
          <a:p>
            <a:pPr marL="0" marR="0" lvl="0" indent="0" algn="r" rtl="0">
              <a:spcBef>
                <a:spcPts val="0"/>
              </a:spcBef>
              <a:spcAft>
                <a:spcPts val="0"/>
              </a:spcAft>
              <a:buNone/>
            </a:pPr>
            <a:fld id="{00000000-1234-1234-1234-123412341234}" type="slidenum">
              <a:rPr lang="en-US" sz="1300" b="0" i="0" u="none" strike="noStrike" cap="none">
                <a:solidFill>
                  <a:srgbClr val="000000"/>
                </a:solidFill>
                <a:latin typeface="Arial"/>
                <a:ea typeface="Arial"/>
                <a:cs typeface="Arial"/>
                <a:sym typeface="Arial"/>
              </a:rPr>
              <a:t>45</a:t>
            </a:fld>
            <a:endParaRPr sz="13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7928573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12: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77" name="Google Shape;177;p12:notes"/>
          <p:cNvSpPr txBox="1">
            <a:spLocks noGrp="1"/>
          </p:cNvSpPr>
          <p:nvPr>
            <p:ph type="sldNum" idx="12"/>
          </p:nvPr>
        </p:nvSpPr>
        <p:spPr>
          <a:xfrm>
            <a:off x="4143587" y="9119474"/>
            <a:ext cx="3169920" cy="480060"/>
          </a:xfrm>
          <a:prstGeom prst="rect">
            <a:avLst/>
          </a:prstGeom>
          <a:noFill/>
          <a:ln>
            <a:noFill/>
          </a:ln>
        </p:spPr>
        <p:txBody>
          <a:bodyPr spcFirstLastPara="1" wrap="square" lIns="96650" tIns="48325" rIns="96650" bIns="48325" anchor="b" anchorCtr="0">
            <a:noAutofit/>
          </a:bodyPr>
          <a:lstStyle/>
          <a:p>
            <a:pPr marL="0" marR="0" lvl="0" indent="0" algn="r" rtl="0">
              <a:spcBef>
                <a:spcPts val="0"/>
              </a:spcBef>
              <a:spcAft>
                <a:spcPts val="0"/>
              </a:spcAft>
              <a:buNone/>
            </a:pPr>
            <a:fld id="{00000000-1234-1234-1234-123412341234}" type="slidenum">
              <a:rPr lang="en-US" sz="1300" b="0" i="0" u="none" strike="noStrike" cap="none">
                <a:solidFill>
                  <a:srgbClr val="000000"/>
                </a:solidFill>
                <a:latin typeface="Arial"/>
                <a:ea typeface="Arial"/>
                <a:cs typeface="Arial"/>
                <a:sym typeface="Arial"/>
              </a:rPr>
              <a:t>46</a:t>
            </a:fld>
            <a:endParaRPr sz="1300" b="0" i="0" u="none" strike="noStrike" cap="none">
              <a:solidFill>
                <a:srgbClr val="000000"/>
              </a:solidFill>
              <a:latin typeface="Arial"/>
              <a:ea typeface="Arial"/>
              <a:cs typeface="Arial"/>
              <a:sym typeface="Arial"/>
            </a:endParaRPr>
          </a:p>
        </p:txBody>
      </p:sp>
      <p:sp>
        <p:nvSpPr>
          <p:cNvPr id="178" name="Google Shape;178;p12:notes"/>
          <p:cNvSpPr/>
          <p:nvPr/>
        </p:nvSpPr>
        <p:spPr>
          <a:xfrm>
            <a:off x="731520" y="4560570"/>
            <a:ext cx="5852160" cy="4320540"/>
          </a:xfrm>
          <a:prstGeom prst="rect">
            <a:avLst/>
          </a:prstGeom>
          <a:noFill/>
          <a:ln>
            <a:noFill/>
          </a:ln>
        </p:spPr>
        <p:txBody>
          <a:bodyPr spcFirstLastPara="1" wrap="square" lIns="96650" tIns="48325" rIns="96650" bIns="48325" anchor="t" anchorCtr="0">
            <a:noAutofit/>
          </a:bodyPr>
          <a:lstStyle/>
          <a:p>
            <a:pPr marL="0" marR="0" lvl="0" indent="0" algn="l" rtl="0">
              <a:spcBef>
                <a:spcPts val="0"/>
              </a:spcBef>
              <a:spcAft>
                <a:spcPts val="0"/>
              </a:spcAft>
              <a:buNone/>
            </a:pPr>
            <a:endParaRPr sz="1300" b="0" i="0" u="none" strike="noStrike" cap="none">
              <a:solidFill>
                <a:srgbClr val="000000"/>
              </a:solidFill>
              <a:latin typeface="Calibri"/>
              <a:ea typeface="Calibri"/>
              <a:cs typeface="Calibri"/>
              <a:sym typeface="Calibri"/>
            </a:endParaRPr>
          </a:p>
        </p:txBody>
      </p:sp>
      <p:sp>
        <p:nvSpPr>
          <p:cNvPr id="179" name="Google Shape;179;p12:notes"/>
          <p:cNvSpPr txBox="1">
            <a:spLocks noGrp="1"/>
          </p:cNvSpPr>
          <p:nvPr>
            <p:ph type="body" idx="1"/>
          </p:nvPr>
        </p:nvSpPr>
        <p:spPr>
          <a:xfrm>
            <a:off x="731520" y="4560570"/>
            <a:ext cx="5852160" cy="4320540"/>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81558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13: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6" name="Google Shape;196;p13:notes"/>
          <p:cNvSpPr txBox="1">
            <a:spLocks noGrp="1"/>
          </p:cNvSpPr>
          <p:nvPr>
            <p:ph type="body" idx="1"/>
          </p:nvPr>
        </p:nvSpPr>
        <p:spPr>
          <a:xfrm>
            <a:off x="731520" y="4560570"/>
            <a:ext cx="5852160" cy="4320540"/>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197" name="Google Shape;197;p13:notes"/>
          <p:cNvSpPr txBox="1">
            <a:spLocks noGrp="1"/>
          </p:cNvSpPr>
          <p:nvPr>
            <p:ph type="sldNum" idx="12"/>
          </p:nvPr>
        </p:nvSpPr>
        <p:spPr>
          <a:xfrm>
            <a:off x="4143587" y="9119474"/>
            <a:ext cx="3169920" cy="480060"/>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47</a:t>
            </a:fld>
            <a:endParaRPr/>
          </a:p>
        </p:txBody>
      </p:sp>
    </p:spTree>
    <p:extLst>
      <p:ext uri="{BB962C8B-B14F-4D97-AF65-F5344CB8AC3E}">
        <p14:creationId xmlns:p14="http://schemas.microsoft.com/office/powerpoint/2010/main" val="201456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76CB8F9-8B2E-43AA-9F84-D9652B99925A}" type="datetimeFigureOut">
              <a:rPr lang="en-US" smtClean="0"/>
              <a:t>11/16/2024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121B2B-4161-4F2D-B058-86445F9AB0F4}" type="slidenum">
              <a:rPr lang="en-US" smtClean="0"/>
              <a:t>‹#›</a:t>
            </a:fld>
            <a:endParaRPr lang="en-US"/>
          </a:p>
        </p:txBody>
      </p:sp>
    </p:spTree>
    <p:extLst>
      <p:ext uri="{BB962C8B-B14F-4D97-AF65-F5344CB8AC3E}">
        <p14:creationId xmlns:p14="http://schemas.microsoft.com/office/powerpoint/2010/main" val="9056940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76CB8F9-8B2E-43AA-9F84-D9652B99925A}" type="datetimeFigureOut">
              <a:rPr lang="en-US" smtClean="0"/>
              <a:t>11/16/2024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121B2B-4161-4F2D-B058-86445F9AB0F4}" type="slidenum">
              <a:rPr lang="en-US" smtClean="0"/>
              <a:t>‹#›</a:t>
            </a:fld>
            <a:endParaRPr lang="en-US"/>
          </a:p>
        </p:txBody>
      </p:sp>
    </p:spTree>
    <p:extLst>
      <p:ext uri="{BB962C8B-B14F-4D97-AF65-F5344CB8AC3E}">
        <p14:creationId xmlns:p14="http://schemas.microsoft.com/office/powerpoint/2010/main" val="16036935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76CB8F9-8B2E-43AA-9F84-D9652B99925A}" type="datetimeFigureOut">
              <a:rPr lang="en-US" smtClean="0"/>
              <a:t>11/16/2024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121B2B-4161-4F2D-B058-86445F9AB0F4}" type="slidenum">
              <a:rPr lang="en-US" smtClean="0"/>
              <a:t>‹#›</a:t>
            </a:fld>
            <a:endParaRPr lang="en-US"/>
          </a:p>
        </p:txBody>
      </p:sp>
    </p:spTree>
    <p:extLst>
      <p:ext uri="{BB962C8B-B14F-4D97-AF65-F5344CB8AC3E}">
        <p14:creationId xmlns:p14="http://schemas.microsoft.com/office/powerpoint/2010/main" val="29162736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fld id="{EEC6ED3A-E373-46E6-9377-912152FFE4D4}" type="datetime1">
              <a:rPr lang="en-US" altLang="en-US" smtClean="0"/>
              <a:t>11/16/2024</a:t>
            </a:fld>
            <a:endParaRPr lang="en-CA" altLang="en-US" dirty="0"/>
          </a:p>
        </p:txBody>
      </p:sp>
      <p:sp>
        <p:nvSpPr>
          <p:cNvPr id="5" name="Footer Placeholder 4"/>
          <p:cNvSpPr>
            <a:spLocks noGrp="1"/>
          </p:cNvSpPr>
          <p:nvPr>
            <p:ph type="ftr" sz="quarter" idx="11"/>
          </p:nvPr>
        </p:nvSpPr>
        <p:spPr/>
        <p:txBody>
          <a:bodyPr/>
          <a:lstStyle/>
          <a:p>
            <a:pPr>
              <a:defRPr/>
            </a:pPr>
            <a:r>
              <a:rPr lang="en-CA" altLang="en-US" dirty="0"/>
              <a:t>NOSM Dialectical Behavioural Therapy Core Series - Valerie Primeau, MD FRCPC</a:t>
            </a:r>
          </a:p>
        </p:txBody>
      </p:sp>
      <p:sp>
        <p:nvSpPr>
          <p:cNvPr id="6" name="Slide Number Placeholder 5"/>
          <p:cNvSpPr>
            <a:spLocks noGrp="1"/>
          </p:cNvSpPr>
          <p:nvPr>
            <p:ph type="sldNum" sz="quarter" idx="12"/>
          </p:nvPr>
        </p:nvSpPr>
        <p:spPr/>
        <p:txBody>
          <a:bodyPr/>
          <a:lstStyle/>
          <a:p>
            <a:fld id="{AE01E40C-B98A-4A2E-9B82-F49303DB53B2}" type="slidenum">
              <a:rPr lang="en-CA" altLang="en-US" smtClean="0"/>
              <a:pPr/>
              <a:t>‹#›</a:t>
            </a:fld>
            <a:endParaRPr lang="en-CA" altLang="en-US" dirty="0"/>
          </a:p>
        </p:txBody>
      </p:sp>
    </p:spTree>
    <p:extLst>
      <p:ext uri="{BB962C8B-B14F-4D97-AF65-F5344CB8AC3E}">
        <p14:creationId xmlns:p14="http://schemas.microsoft.com/office/powerpoint/2010/main" val="18586275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0841279D-6C8A-4FA5-BBF2-A6C8CC4D8858}" type="datetime1">
              <a:rPr lang="en-US" altLang="en-US" smtClean="0"/>
              <a:t>11/16/2024</a:t>
            </a:fld>
            <a:endParaRPr lang="en-CA" altLang="en-US" dirty="0"/>
          </a:p>
        </p:txBody>
      </p:sp>
      <p:sp>
        <p:nvSpPr>
          <p:cNvPr id="5" name="Footer Placeholder 4"/>
          <p:cNvSpPr>
            <a:spLocks noGrp="1"/>
          </p:cNvSpPr>
          <p:nvPr>
            <p:ph type="ftr" sz="quarter" idx="11"/>
          </p:nvPr>
        </p:nvSpPr>
        <p:spPr/>
        <p:txBody>
          <a:bodyPr/>
          <a:lstStyle/>
          <a:p>
            <a:pPr>
              <a:defRPr/>
            </a:pPr>
            <a:r>
              <a:rPr lang="en-CA" altLang="en-US" dirty="0"/>
              <a:t>NOSM Dialectical Behavioural Therapy Core Series - Valerie Primeau, MD FRCPC</a:t>
            </a:r>
          </a:p>
        </p:txBody>
      </p:sp>
      <p:sp>
        <p:nvSpPr>
          <p:cNvPr id="6" name="Slide Number Placeholder 5"/>
          <p:cNvSpPr>
            <a:spLocks noGrp="1"/>
          </p:cNvSpPr>
          <p:nvPr>
            <p:ph type="sldNum" sz="quarter" idx="12"/>
          </p:nvPr>
        </p:nvSpPr>
        <p:spPr/>
        <p:txBody>
          <a:bodyPr/>
          <a:lstStyle/>
          <a:p>
            <a:fld id="{42962B79-FC8A-478C-844B-ECAB996E49A9}" type="slidenum">
              <a:rPr lang="en-CA" altLang="en-US" smtClean="0"/>
              <a:pPr/>
              <a:t>‹#›</a:t>
            </a:fld>
            <a:endParaRPr lang="en-CA" altLang="en-US" dirty="0"/>
          </a:p>
        </p:txBody>
      </p:sp>
    </p:spTree>
    <p:extLst>
      <p:ext uri="{BB962C8B-B14F-4D97-AF65-F5344CB8AC3E}">
        <p14:creationId xmlns:p14="http://schemas.microsoft.com/office/powerpoint/2010/main" val="2713473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1B6C8837-5B3F-49C9-A6A9-D69CBA56EC2B}" type="datetime1">
              <a:rPr lang="en-US" altLang="en-US" smtClean="0"/>
              <a:t>11/16/2024</a:t>
            </a:fld>
            <a:endParaRPr lang="en-CA" altLang="en-US" dirty="0"/>
          </a:p>
        </p:txBody>
      </p:sp>
      <p:sp>
        <p:nvSpPr>
          <p:cNvPr id="5" name="Footer Placeholder 4"/>
          <p:cNvSpPr>
            <a:spLocks noGrp="1"/>
          </p:cNvSpPr>
          <p:nvPr>
            <p:ph type="ftr" sz="quarter" idx="11"/>
          </p:nvPr>
        </p:nvSpPr>
        <p:spPr/>
        <p:txBody>
          <a:bodyPr/>
          <a:lstStyle/>
          <a:p>
            <a:pPr>
              <a:defRPr/>
            </a:pPr>
            <a:r>
              <a:rPr lang="en-CA" altLang="en-US" dirty="0"/>
              <a:t>NOSM Dialectical Behavioural Therapy Core Series - Valerie Primeau, MD FRCPC</a:t>
            </a:r>
          </a:p>
        </p:txBody>
      </p:sp>
      <p:sp>
        <p:nvSpPr>
          <p:cNvPr id="6" name="Slide Number Placeholder 5"/>
          <p:cNvSpPr>
            <a:spLocks noGrp="1"/>
          </p:cNvSpPr>
          <p:nvPr>
            <p:ph type="sldNum" sz="quarter" idx="12"/>
          </p:nvPr>
        </p:nvSpPr>
        <p:spPr/>
        <p:txBody>
          <a:bodyPr/>
          <a:lstStyle/>
          <a:p>
            <a:fld id="{7E8A46BC-708F-4415-9680-B108818059F8}" type="slidenum">
              <a:rPr lang="en-CA" altLang="en-US" smtClean="0"/>
              <a:pPr/>
              <a:t>‹#›</a:t>
            </a:fld>
            <a:endParaRPr lang="en-CA" altLang="en-US" dirty="0"/>
          </a:p>
        </p:txBody>
      </p:sp>
    </p:spTree>
    <p:extLst>
      <p:ext uri="{BB962C8B-B14F-4D97-AF65-F5344CB8AC3E}">
        <p14:creationId xmlns:p14="http://schemas.microsoft.com/office/powerpoint/2010/main" val="32884296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fld id="{1CA5A15E-E08A-4D0D-BD37-E62E605EA02A}" type="datetime1">
              <a:rPr lang="en-US" altLang="en-US" smtClean="0"/>
              <a:t>11/16/2024</a:t>
            </a:fld>
            <a:endParaRPr lang="en-CA" altLang="en-US" dirty="0"/>
          </a:p>
        </p:txBody>
      </p:sp>
      <p:sp>
        <p:nvSpPr>
          <p:cNvPr id="6" name="Footer Placeholder 5"/>
          <p:cNvSpPr>
            <a:spLocks noGrp="1"/>
          </p:cNvSpPr>
          <p:nvPr>
            <p:ph type="ftr" sz="quarter" idx="11"/>
          </p:nvPr>
        </p:nvSpPr>
        <p:spPr/>
        <p:txBody>
          <a:bodyPr/>
          <a:lstStyle/>
          <a:p>
            <a:pPr>
              <a:defRPr/>
            </a:pPr>
            <a:r>
              <a:rPr lang="en-CA" altLang="en-US" dirty="0"/>
              <a:t>NOSM Dialectical Behavioural Therapy Core Series - Valerie Primeau, MD FRCPC</a:t>
            </a:r>
          </a:p>
        </p:txBody>
      </p:sp>
      <p:sp>
        <p:nvSpPr>
          <p:cNvPr id="7" name="Slide Number Placeholder 6"/>
          <p:cNvSpPr>
            <a:spLocks noGrp="1"/>
          </p:cNvSpPr>
          <p:nvPr>
            <p:ph type="sldNum" sz="quarter" idx="12"/>
          </p:nvPr>
        </p:nvSpPr>
        <p:spPr/>
        <p:txBody>
          <a:bodyPr/>
          <a:lstStyle/>
          <a:p>
            <a:fld id="{EB559D24-A7F0-4F8F-94D7-2573A02254D1}" type="slidenum">
              <a:rPr lang="en-CA" altLang="en-US" smtClean="0"/>
              <a:pPr/>
              <a:t>‹#›</a:t>
            </a:fld>
            <a:endParaRPr lang="en-CA" altLang="en-US" dirty="0"/>
          </a:p>
        </p:txBody>
      </p:sp>
    </p:spTree>
    <p:extLst>
      <p:ext uri="{BB962C8B-B14F-4D97-AF65-F5344CB8AC3E}">
        <p14:creationId xmlns:p14="http://schemas.microsoft.com/office/powerpoint/2010/main" val="14540837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fld id="{C8605781-D9E6-4AC8-9149-CCA4C1D66768}" type="datetime1">
              <a:rPr lang="en-US" altLang="en-US" smtClean="0"/>
              <a:t>11/16/2024</a:t>
            </a:fld>
            <a:endParaRPr lang="en-CA" altLang="en-US" dirty="0"/>
          </a:p>
        </p:txBody>
      </p:sp>
      <p:sp>
        <p:nvSpPr>
          <p:cNvPr id="8" name="Footer Placeholder 7"/>
          <p:cNvSpPr>
            <a:spLocks noGrp="1"/>
          </p:cNvSpPr>
          <p:nvPr>
            <p:ph type="ftr" sz="quarter" idx="11"/>
          </p:nvPr>
        </p:nvSpPr>
        <p:spPr/>
        <p:txBody>
          <a:bodyPr/>
          <a:lstStyle/>
          <a:p>
            <a:pPr>
              <a:defRPr/>
            </a:pPr>
            <a:r>
              <a:rPr lang="en-CA" altLang="en-US" dirty="0"/>
              <a:t>NOSM Dialectical Behavioural Therapy Core Series - Valerie Primeau, MD FRCPC</a:t>
            </a:r>
          </a:p>
        </p:txBody>
      </p:sp>
      <p:sp>
        <p:nvSpPr>
          <p:cNvPr id="9" name="Slide Number Placeholder 8"/>
          <p:cNvSpPr>
            <a:spLocks noGrp="1"/>
          </p:cNvSpPr>
          <p:nvPr>
            <p:ph type="sldNum" sz="quarter" idx="12"/>
          </p:nvPr>
        </p:nvSpPr>
        <p:spPr/>
        <p:txBody>
          <a:bodyPr/>
          <a:lstStyle/>
          <a:p>
            <a:fld id="{AF8A1E7E-2D19-4BC4-A9E8-E68AA7A58353}" type="slidenum">
              <a:rPr lang="en-CA" altLang="en-US" smtClean="0"/>
              <a:pPr/>
              <a:t>‹#›</a:t>
            </a:fld>
            <a:endParaRPr lang="en-CA" altLang="en-US" dirty="0"/>
          </a:p>
        </p:txBody>
      </p:sp>
    </p:spTree>
    <p:extLst>
      <p:ext uri="{BB962C8B-B14F-4D97-AF65-F5344CB8AC3E}">
        <p14:creationId xmlns:p14="http://schemas.microsoft.com/office/powerpoint/2010/main" val="28565135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fld id="{F97C29AD-D9F4-44CD-B265-E1352398D808}" type="datetime1">
              <a:rPr lang="en-US" altLang="en-US" smtClean="0"/>
              <a:t>11/16/2024</a:t>
            </a:fld>
            <a:endParaRPr lang="en-CA" altLang="en-US" dirty="0"/>
          </a:p>
        </p:txBody>
      </p:sp>
      <p:sp>
        <p:nvSpPr>
          <p:cNvPr id="4" name="Footer Placeholder 3"/>
          <p:cNvSpPr>
            <a:spLocks noGrp="1"/>
          </p:cNvSpPr>
          <p:nvPr>
            <p:ph type="ftr" sz="quarter" idx="11"/>
          </p:nvPr>
        </p:nvSpPr>
        <p:spPr/>
        <p:txBody>
          <a:bodyPr/>
          <a:lstStyle/>
          <a:p>
            <a:pPr>
              <a:defRPr/>
            </a:pPr>
            <a:r>
              <a:rPr lang="en-CA" altLang="en-US" dirty="0"/>
              <a:t>NOSM Dialectical Behavioural Therapy Core Series - Valerie Primeau, MD FRCPC</a:t>
            </a:r>
          </a:p>
        </p:txBody>
      </p:sp>
      <p:sp>
        <p:nvSpPr>
          <p:cNvPr id="5" name="Slide Number Placeholder 4"/>
          <p:cNvSpPr>
            <a:spLocks noGrp="1"/>
          </p:cNvSpPr>
          <p:nvPr>
            <p:ph type="sldNum" sz="quarter" idx="12"/>
          </p:nvPr>
        </p:nvSpPr>
        <p:spPr/>
        <p:txBody>
          <a:bodyPr/>
          <a:lstStyle/>
          <a:p>
            <a:fld id="{DE3059AB-1220-4FB0-AB58-F2D57726AA52}" type="slidenum">
              <a:rPr lang="en-CA" altLang="en-US" smtClean="0"/>
              <a:pPr/>
              <a:t>‹#›</a:t>
            </a:fld>
            <a:endParaRPr lang="en-CA" altLang="en-US" dirty="0"/>
          </a:p>
        </p:txBody>
      </p:sp>
    </p:spTree>
    <p:extLst>
      <p:ext uri="{BB962C8B-B14F-4D97-AF65-F5344CB8AC3E}">
        <p14:creationId xmlns:p14="http://schemas.microsoft.com/office/powerpoint/2010/main" val="38944632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D58CDAB7-3FB8-4D4F-AA07-3DA1CBFE913C}" type="datetime1">
              <a:rPr lang="en-US" altLang="en-US" smtClean="0"/>
              <a:t>11/16/2024</a:t>
            </a:fld>
            <a:endParaRPr lang="en-CA" altLang="en-US" dirty="0"/>
          </a:p>
        </p:txBody>
      </p:sp>
      <p:sp>
        <p:nvSpPr>
          <p:cNvPr id="3" name="Footer Placeholder 2"/>
          <p:cNvSpPr>
            <a:spLocks noGrp="1"/>
          </p:cNvSpPr>
          <p:nvPr>
            <p:ph type="ftr" sz="quarter" idx="11"/>
          </p:nvPr>
        </p:nvSpPr>
        <p:spPr/>
        <p:txBody>
          <a:bodyPr/>
          <a:lstStyle/>
          <a:p>
            <a:pPr>
              <a:defRPr/>
            </a:pPr>
            <a:r>
              <a:rPr lang="en-CA" altLang="en-US" dirty="0"/>
              <a:t>NOSM Dialectical Behavioural Therapy Core Series - Valerie Primeau, MD FRCPC</a:t>
            </a:r>
          </a:p>
        </p:txBody>
      </p:sp>
      <p:sp>
        <p:nvSpPr>
          <p:cNvPr id="4" name="Slide Number Placeholder 3"/>
          <p:cNvSpPr>
            <a:spLocks noGrp="1"/>
          </p:cNvSpPr>
          <p:nvPr>
            <p:ph type="sldNum" sz="quarter" idx="12"/>
          </p:nvPr>
        </p:nvSpPr>
        <p:spPr/>
        <p:txBody>
          <a:bodyPr/>
          <a:lstStyle/>
          <a:p>
            <a:fld id="{371FA37C-D334-497C-B0EB-30FD99BFF529}" type="slidenum">
              <a:rPr lang="en-CA" altLang="en-US" smtClean="0"/>
              <a:pPr/>
              <a:t>‹#›</a:t>
            </a:fld>
            <a:endParaRPr lang="en-CA" altLang="en-US" dirty="0"/>
          </a:p>
        </p:txBody>
      </p:sp>
    </p:spTree>
    <p:extLst>
      <p:ext uri="{BB962C8B-B14F-4D97-AF65-F5344CB8AC3E}">
        <p14:creationId xmlns:p14="http://schemas.microsoft.com/office/powerpoint/2010/main" val="22000637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42B826FD-18CF-43E5-917F-4CC13CC25883}" type="datetime1">
              <a:rPr lang="en-US" altLang="en-US" smtClean="0"/>
              <a:t>11/16/2024</a:t>
            </a:fld>
            <a:endParaRPr lang="en-CA" altLang="en-US" dirty="0"/>
          </a:p>
        </p:txBody>
      </p:sp>
      <p:sp>
        <p:nvSpPr>
          <p:cNvPr id="6" name="Footer Placeholder 5"/>
          <p:cNvSpPr>
            <a:spLocks noGrp="1"/>
          </p:cNvSpPr>
          <p:nvPr>
            <p:ph type="ftr" sz="quarter" idx="11"/>
          </p:nvPr>
        </p:nvSpPr>
        <p:spPr/>
        <p:txBody>
          <a:bodyPr/>
          <a:lstStyle/>
          <a:p>
            <a:pPr>
              <a:defRPr/>
            </a:pPr>
            <a:r>
              <a:rPr lang="en-CA" altLang="en-US" dirty="0"/>
              <a:t>NOSM Dialectical Behavioural Therapy Core Series - Valerie Primeau, MD FRCPC</a:t>
            </a:r>
          </a:p>
        </p:txBody>
      </p:sp>
      <p:sp>
        <p:nvSpPr>
          <p:cNvPr id="7" name="Slide Number Placeholder 6"/>
          <p:cNvSpPr>
            <a:spLocks noGrp="1"/>
          </p:cNvSpPr>
          <p:nvPr>
            <p:ph type="sldNum" sz="quarter" idx="12"/>
          </p:nvPr>
        </p:nvSpPr>
        <p:spPr/>
        <p:txBody>
          <a:bodyPr/>
          <a:lstStyle/>
          <a:p>
            <a:fld id="{AC53E965-69B4-4664-94AA-90C695E8DC04}" type="slidenum">
              <a:rPr lang="en-CA" altLang="en-US" smtClean="0"/>
              <a:pPr/>
              <a:t>‹#›</a:t>
            </a:fld>
            <a:endParaRPr lang="en-CA" altLang="en-US" dirty="0"/>
          </a:p>
        </p:txBody>
      </p:sp>
    </p:spTree>
    <p:extLst>
      <p:ext uri="{BB962C8B-B14F-4D97-AF65-F5344CB8AC3E}">
        <p14:creationId xmlns:p14="http://schemas.microsoft.com/office/powerpoint/2010/main" val="5175264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76CB8F9-8B2E-43AA-9F84-D9652B99925A}" type="datetimeFigureOut">
              <a:rPr lang="en-US" smtClean="0"/>
              <a:t>11/16/2024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121B2B-4161-4F2D-B058-86445F9AB0F4}" type="slidenum">
              <a:rPr lang="en-US" smtClean="0"/>
              <a:t>‹#›</a:t>
            </a:fld>
            <a:endParaRPr lang="en-US"/>
          </a:p>
        </p:txBody>
      </p:sp>
    </p:spTree>
    <p:extLst>
      <p:ext uri="{BB962C8B-B14F-4D97-AF65-F5344CB8AC3E}">
        <p14:creationId xmlns:p14="http://schemas.microsoft.com/office/powerpoint/2010/main" val="11991181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pPr>
              <a:defRPr/>
            </a:pPr>
            <a:r>
              <a:rPr lang="en-CA" altLang="en-US" dirty="0"/>
              <a:t>NOSM Dialectical Behavioural Therapy Core Series - Valerie Primeau, MD FRCPC</a:t>
            </a:r>
          </a:p>
        </p:txBody>
      </p:sp>
      <p:sp>
        <p:nvSpPr>
          <p:cNvPr id="7" name="Slide Number Placeholder 6"/>
          <p:cNvSpPr>
            <a:spLocks noGrp="1"/>
          </p:cNvSpPr>
          <p:nvPr>
            <p:ph type="sldNum" sz="quarter" idx="12"/>
          </p:nvPr>
        </p:nvSpPr>
        <p:spPr/>
        <p:txBody>
          <a:bodyPr/>
          <a:lstStyle/>
          <a:p>
            <a:fld id="{AF8A1E7E-2D19-4BC4-A9E8-E68AA7A58353}" type="slidenum">
              <a:rPr lang="en-CA" altLang="en-US" smtClean="0"/>
              <a:pPr/>
              <a:t>‹#›</a:t>
            </a:fld>
            <a:endParaRPr lang="en-CA" altLang="en-US" dirty="0"/>
          </a:p>
        </p:txBody>
      </p:sp>
      <p:sp>
        <p:nvSpPr>
          <p:cNvPr id="5" name="Date Placeholder 4"/>
          <p:cNvSpPr>
            <a:spLocks noGrp="1"/>
          </p:cNvSpPr>
          <p:nvPr>
            <p:ph type="dt" sz="half" idx="10"/>
          </p:nvPr>
        </p:nvSpPr>
        <p:spPr/>
        <p:txBody>
          <a:bodyPr/>
          <a:lstStyle/>
          <a:p>
            <a:pPr>
              <a:defRPr/>
            </a:pPr>
            <a:fld id="{B875A024-5B83-4F6D-BAEB-D69AA55081AB}" type="datetime1">
              <a:rPr lang="en-US" altLang="en-US" smtClean="0"/>
              <a:t>11/16/2024</a:t>
            </a:fld>
            <a:endParaRPr lang="en-CA" altLang="en-US" dirty="0"/>
          </a:p>
        </p:txBody>
      </p:sp>
    </p:spTree>
    <p:extLst>
      <p:ext uri="{BB962C8B-B14F-4D97-AF65-F5344CB8AC3E}">
        <p14:creationId xmlns:p14="http://schemas.microsoft.com/office/powerpoint/2010/main" val="32046850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B95994EE-C36D-4D5B-AFE6-CB87DF6D0AB7}" type="datetime1">
              <a:rPr lang="en-US" altLang="en-US" smtClean="0"/>
              <a:t>11/16/2024</a:t>
            </a:fld>
            <a:endParaRPr lang="en-CA" altLang="en-US" dirty="0"/>
          </a:p>
        </p:txBody>
      </p:sp>
      <p:sp>
        <p:nvSpPr>
          <p:cNvPr id="5" name="Footer Placeholder 4"/>
          <p:cNvSpPr>
            <a:spLocks noGrp="1"/>
          </p:cNvSpPr>
          <p:nvPr>
            <p:ph type="ftr" sz="quarter" idx="11"/>
          </p:nvPr>
        </p:nvSpPr>
        <p:spPr/>
        <p:txBody>
          <a:bodyPr/>
          <a:lstStyle/>
          <a:p>
            <a:pPr>
              <a:defRPr/>
            </a:pPr>
            <a:r>
              <a:rPr lang="en-CA" altLang="en-US" dirty="0"/>
              <a:t>NOSM Dialectical Behavioural Therapy Core Series - Valerie Primeau, MD FRCPC</a:t>
            </a:r>
          </a:p>
        </p:txBody>
      </p:sp>
      <p:sp>
        <p:nvSpPr>
          <p:cNvPr id="6" name="Slide Number Placeholder 5"/>
          <p:cNvSpPr>
            <a:spLocks noGrp="1"/>
          </p:cNvSpPr>
          <p:nvPr>
            <p:ph type="sldNum" sz="quarter" idx="12"/>
          </p:nvPr>
        </p:nvSpPr>
        <p:spPr/>
        <p:txBody>
          <a:bodyPr/>
          <a:lstStyle/>
          <a:p>
            <a:fld id="{AF8A1E7E-2D19-4BC4-A9E8-E68AA7A58353}" type="slidenum">
              <a:rPr lang="en-CA" altLang="en-US" smtClean="0"/>
              <a:pPr/>
              <a:t>‹#›</a:t>
            </a:fld>
            <a:endParaRPr lang="en-CA" altLang="en-US" dirty="0"/>
          </a:p>
        </p:txBody>
      </p:sp>
    </p:spTree>
    <p:extLst>
      <p:ext uri="{BB962C8B-B14F-4D97-AF65-F5344CB8AC3E}">
        <p14:creationId xmlns:p14="http://schemas.microsoft.com/office/powerpoint/2010/main" val="33653679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352A038F-65BA-454A-8284-2080DB9AF843}" type="datetime1">
              <a:rPr lang="en-US" altLang="en-US" smtClean="0"/>
              <a:t>11/16/2024</a:t>
            </a:fld>
            <a:endParaRPr lang="en-CA" altLang="en-US" dirty="0"/>
          </a:p>
        </p:txBody>
      </p:sp>
      <p:sp>
        <p:nvSpPr>
          <p:cNvPr id="5" name="Footer Placeholder 4"/>
          <p:cNvSpPr>
            <a:spLocks noGrp="1"/>
          </p:cNvSpPr>
          <p:nvPr>
            <p:ph type="ftr" sz="quarter" idx="11"/>
          </p:nvPr>
        </p:nvSpPr>
        <p:spPr/>
        <p:txBody>
          <a:bodyPr/>
          <a:lstStyle/>
          <a:p>
            <a:pPr>
              <a:defRPr/>
            </a:pPr>
            <a:r>
              <a:rPr lang="en-CA" altLang="en-US" dirty="0"/>
              <a:t>NOSM Dialectical Behavioural Therapy Core Series - Valerie Primeau, MD FRCPC</a:t>
            </a:r>
          </a:p>
        </p:txBody>
      </p:sp>
      <p:sp>
        <p:nvSpPr>
          <p:cNvPr id="6" name="Slide Number Placeholder 5"/>
          <p:cNvSpPr>
            <a:spLocks noGrp="1"/>
          </p:cNvSpPr>
          <p:nvPr>
            <p:ph type="sldNum" sz="quarter" idx="12"/>
          </p:nvPr>
        </p:nvSpPr>
        <p:spPr/>
        <p:txBody>
          <a:bodyPr/>
          <a:lstStyle/>
          <a:p>
            <a:fld id="{AF8A1E7E-2D19-4BC4-A9E8-E68AA7A58353}" type="slidenum">
              <a:rPr lang="en-CA" altLang="en-US" smtClean="0"/>
              <a:pPr/>
              <a:t>‹#›</a:t>
            </a:fld>
            <a:endParaRPr lang="en-CA" alt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9986244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9589860A-F061-4C17-A7F5-982CBC69A772}" type="datetime1">
              <a:rPr lang="en-US" altLang="en-US" smtClean="0"/>
              <a:t>11/16/2024</a:t>
            </a:fld>
            <a:endParaRPr lang="en-CA" altLang="en-US" dirty="0"/>
          </a:p>
        </p:txBody>
      </p:sp>
      <p:sp>
        <p:nvSpPr>
          <p:cNvPr id="5" name="Footer Placeholder 4"/>
          <p:cNvSpPr>
            <a:spLocks noGrp="1"/>
          </p:cNvSpPr>
          <p:nvPr>
            <p:ph type="ftr" sz="quarter" idx="11"/>
          </p:nvPr>
        </p:nvSpPr>
        <p:spPr/>
        <p:txBody>
          <a:bodyPr/>
          <a:lstStyle/>
          <a:p>
            <a:pPr>
              <a:defRPr/>
            </a:pPr>
            <a:r>
              <a:rPr lang="en-CA" altLang="en-US" dirty="0"/>
              <a:t>NOSM Dialectical Behavioural Therapy Core Series - Valerie Primeau, MD FRCPC</a:t>
            </a:r>
          </a:p>
        </p:txBody>
      </p:sp>
      <p:sp>
        <p:nvSpPr>
          <p:cNvPr id="6" name="Slide Number Placeholder 5"/>
          <p:cNvSpPr>
            <a:spLocks noGrp="1"/>
          </p:cNvSpPr>
          <p:nvPr>
            <p:ph type="sldNum" sz="quarter" idx="12"/>
          </p:nvPr>
        </p:nvSpPr>
        <p:spPr/>
        <p:txBody>
          <a:bodyPr/>
          <a:lstStyle/>
          <a:p>
            <a:fld id="{AF8A1E7E-2D19-4BC4-A9E8-E68AA7A58353}" type="slidenum">
              <a:rPr lang="en-CA" altLang="en-US" smtClean="0"/>
              <a:pPr/>
              <a:t>‹#›</a:t>
            </a:fld>
            <a:endParaRPr lang="en-CA" altLang="en-US" dirty="0"/>
          </a:p>
        </p:txBody>
      </p:sp>
    </p:spTree>
    <p:extLst>
      <p:ext uri="{BB962C8B-B14F-4D97-AF65-F5344CB8AC3E}">
        <p14:creationId xmlns:p14="http://schemas.microsoft.com/office/powerpoint/2010/main" val="8862565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8B5FE5AC-7C17-44D9-9471-1CA104DA88D3}" type="datetime1">
              <a:rPr lang="en-US" altLang="en-US" smtClean="0"/>
              <a:t>11/16/2024</a:t>
            </a:fld>
            <a:endParaRPr lang="en-CA" altLang="en-US" dirty="0"/>
          </a:p>
        </p:txBody>
      </p:sp>
      <p:sp>
        <p:nvSpPr>
          <p:cNvPr id="5" name="Footer Placeholder 4"/>
          <p:cNvSpPr>
            <a:spLocks noGrp="1"/>
          </p:cNvSpPr>
          <p:nvPr>
            <p:ph type="ftr" sz="quarter" idx="11"/>
          </p:nvPr>
        </p:nvSpPr>
        <p:spPr/>
        <p:txBody>
          <a:bodyPr/>
          <a:lstStyle/>
          <a:p>
            <a:pPr>
              <a:defRPr/>
            </a:pPr>
            <a:r>
              <a:rPr lang="en-CA" altLang="en-US" dirty="0"/>
              <a:t>NOSM Dialectical Behavioural Therapy Core Series - Valerie Primeau, MD FRCPC</a:t>
            </a:r>
          </a:p>
        </p:txBody>
      </p:sp>
      <p:sp>
        <p:nvSpPr>
          <p:cNvPr id="6" name="Slide Number Placeholder 5"/>
          <p:cNvSpPr>
            <a:spLocks noGrp="1"/>
          </p:cNvSpPr>
          <p:nvPr>
            <p:ph type="sldNum" sz="quarter" idx="12"/>
          </p:nvPr>
        </p:nvSpPr>
        <p:spPr/>
        <p:txBody>
          <a:bodyPr/>
          <a:lstStyle/>
          <a:p>
            <a:fld id="{AF8A1E7E-2D19-4BC4-A9E8-E68AA7A58353}" type="slidenum">
              <a:rPr lang="en-CA" altLang="en-US" smtClean="0"/>
              <a:pPr/>
              <a:t>‹#›</a:t>
            </a:fld>
            <a:endParaRPr lang="en-CA" alt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31007073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7C7B8D58-6211-447F-9642-4A64550567B2}" type="datetime1">
              <a:rPr lang="en-US" altLang="en-US" smtClean="0"/>
              <a:t>11/16/2024</a:t>
            </a:fld>
            <a:endParaRPr lang="en-CA" altLang="en-US" dirty="0"/>
          </a:p>
        </p:txBody>
      </p:sp>
      <p:sp>
        <p:nvSpPr>
          <p:cNvPr id="5" name="Footer Placeholder 4"/>
          <p:cNvSpPr>
            <a:spLocks noGrp="1"/>
          </p:cNvSpPr>
          <p:nvPr>
            <p:ph type="ftr" sz="quarter" idx="11"/>
          </p:nvPr>
        </p:nvSpPr>
        <p:spPr/>
        <p:txBody>
          <a:bodyPr/>
          <a:lstStyle/>
          <a:p>
            <a:pPr>
              <a:defRPr/>
            </a:pPr>
            <a:r>
              <a:rPr lang="en-CA" altLang="en-US" dirty="0"/>
              <a:t>NOSM Dialectical Behavioural Therapy Core Series - Valerie Primeau, MD FRCPC</a:t>
            </a:r>
          </a:p>
        </p:txBody>
      </p:sp>
      <p:sp>
        <p:nvSpPr>
          <p:cNvPr id="6" name="Slide Number Placeholder 5"/>
          <p:cNvSpPr>
            <a:spLocks noGrp="1"/>
          </p:cNvSpPr>
          <p:nvPr>
            <p:ph type="sldNum" sz="quarter" idx="12"/>
          </p:nvPr>
        </p:nvSpPr>
        <p:spPr/>
        <p:txBody>
          <a:bodyPr/>
          <a:lstStyle/>
          <a:p>
            <a:fld id="{AF8A1E7E-2D19-4BC4-A9E8-E68AA7A58353}" type="slidenum">
              <a:rPr lang="en-CA" altLang="en-US" smtClean="0"/>
              <a:pPr/>
              <a:t>‹#›</a:t>
            </a:fld>
            <a:endParaRPr lang="en-CA" altLang="en-US" dirty="0"/>
          </a:p>
        </p:txBody>
      </p:sp>
    </p:spTree>
    <p:extLst>
      <p:ext uri="{BB962C8B-B14F-4D97-AF65-F5344CB8AC3E}">
        <p14:creationId xmlns:p14="http://schemas.microsoft.com/office/powerpoint/2010/main" val="254197964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7B0D284B-63AC-4800-BE11-C4977DB602AD}" type="datetime1">
              <a:rPr lang="en-US" altLang="en-US" smtClean="0"/>
              <a:t>11/16/2024</a:t>
            </a:fld>
            <a:endParaRPr lang="en-CA" altLang="en-US" dirty="0"/>
          </a:p>
        </p:txBody>
      </p:sp>
      <p:sp>
        <p:nvSpPr>
          <p:cNvPr id="5" name="Footer Placeholder 4"/>
          <p:cNvSpPr>
            <a:spLocks noGrp="1"/>
          </p:cNvSpPr>
          <p:nvPr>
            <p:ph type="ftr" sz="quarter" idx="11"/>
          </p:nvPr>
        </p:nvSpPr>
        <p:spPr/>
        <p:txBody>
          <a:bodyPr/>
          <a:lstStyle/>
          <a:p>
            <a:pPr>
              <a:defRPr/>
            </a:pPr>
            <a:r>
              <a:rPr lang="en-CA" altLang="en-US" dirty="0"/>
              <a:t>NOSM Dialectical Behavioural Therapy Core Series - Valerie Primeau, MD FRCPC</a:t>
            </a:r>
          </a:p>
        </p:txBody>
      </p:sp>
      <p:sp>
        <p:nvSpPr>
          <p:cNvPr id="6" name="Slide Number Placeholder 5"/>
          <p:cNvSpPr>
            <a:spLocks noGrp="1"/>
          </p:cNvSpPr>
          <p:nvPr>
            <p:ph type="sldNum" sz="quarter" idx="12"/>
          </p:nvPr>
        </p:nvSpPr>
        <p:spPr/>
        <p:txBody>
          <a:bodyPr/>
          <a:lstStyle/>
          <a:p>
            <a:fld id="{C9C0A984-2247-4D22-AB14-D1FBEB4B6FCB}" type="slidenum">
              <a:rPr lang="en-CA" altLang="en-US" smtClean="0"/>
              <a:pPr/>
              <a:t>‹#›</a:t>
            </a:fld>
            <a:endParaRPr lang="en-CA" altLang="en-US" dirty="0"/>
          </a:p>
        </p:txBody>
      </p:sp>
    </p:spTree>
    <p:extLst>
      <p:ext uri="{BB962C8B-B14F-4D97-AF65-F5344CB8AC3E}">
        <p14:creationId xmlns:p14="http://schemas.microsoft.com/office/powerpoint/2010/main" val="351402230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970D9602-7771-4871-9853-C58A0E28EB47}" type="datetime1">
              <a:rPr lang="en-US" altLang="en-US" smtClean="0"/>
              <a:t>11/16/2024</a:t>
            </a:fld>
            <a:endParaRPr lang="en-CA" altLang="en-US" dirty="0"/>
          </a:p>
        </p:txBody>
      </p:sp>
      <p:sp>
        <p:nvSpPr>
          <p:cNvPr id="5" name="Footer Placeholder 4"/>
          <p:cNvSpPr>
            <a:spLocks noGrp="1"/>
          </p:cNvSpPr>
          <p:nvPr>
            <p:ph type="ftr" sz="quarter" idx="11"/>
          </p:nvPr>
        </p:nvSpPr>
        <p:spPr/>
        <p:txBody>
          <a:bodyPr/>
          <a:lstStyle/>
          <a:p>
            <a:pPr>
              <a:defRPr/>
            </a:pPr>
            <a:r>
              <a:rPr lang="en-CA" altLang="en-US" dirty="0"/>
              <a:t>NOSM Dialectical Behavioural Therapy Core Series - Valerie Primeau, MD FRCPC</a:t>
            </a:r>
          </a:p>
        </p:txBody>
      </p:sp>
      <p:sp>
        <p:nvSpPr>
          <p:cNvPr id="6" name="Slide Number Placeholder 5"/>
          <p:cNvSpPr>
            <a:spLocks noGrp="1"/>
          </p:cNvSpPr>
          <p:nvPr>
            <p:ph type="sldNum" sz="quarter" idx="12"/>
          </p:nvPr>
        </p:nvSpPr>
        <p:spPr/>
        <p:txBody>
          <a:bodyPr/>
          <a:lstStyle/>
          <a:p>
            <a:fld id="{21A458C8-BD6D-4093-A1A8-881CE5C81A55}" type="slidenum">
              <a:rPr lang="en-CA" altLang="en-US" smtClean="0"/>
              <a:pPr/>
              <a:t>‹#›</a:t>
            </a:fld>
            <a:endParaRPr lang="en-CA" altLang="en-US" dirty="0"/>
          </a:p>
        </p:txBody>
      </p:sp>
    </p:spTree>
    <p:extLst>
      <p:ext uri="{BB962C8B-B14F-4D97-AF65-F5344CB8AC3E}">
        <p14:creationId xmlns:p14="http://schemas.microsoft.com/office/powerpoint/2010/main" val="3753196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1"/>
            <a:ext cx="12192000" cy="4572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0000"/>
                    <a:lumOff val="10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fld id="{84EC2E60-9BD7-490A-9EA9-2678A132D29B}" type="datetime1">
              <a:rPr lang="en-US" smtClean="0"/>
              <a:t>11/16/2024</a:t>
            </a:fld>
            <a:endParaRPr lang="en-US" dirty="0"/>
          </a:p>
        </p:txBody>
      </p:sp>
      <p:sp>
        <p:nvSpPr>
          <p:cNvPr id="5" name="Footer Placeholder 4"/>
          <p:cNvSpPr>
            <a:spLocks noGrp="1"/>
          </p:cNvSpPr>
          <p:nvPr>
            <p:ph type="ftr" sz="quarter" idx="11"/>
          </p:nvPr>
        </p:nvSpPr>
        <p:spPr/>
        <p:txBody>
          <a:bodyPr/>
          <a:lstStyle/>
          <a:p>
            <a:r>
              <a:rPr lang="fr-FR" dirty="0"/>
              <a:t>NOSM Dialectical Behavioural Therapy Core Series - Valerie Primeau, MD FRCPC</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8" name="Straight Connector 7"/>
          <p:cNvCxnSpPr/>
          <p:nvPr/>
        </p:nvCxnSpPr>
        <p:spPr>
          <a:xfrm flipV="1">
            <a:off x="8386842"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1020177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352B4A3-3938-4464-8343-4A6D930E585F}" type="datetime1">
              <a:rPr lang="en-US" smtClean="0"/>
              <a:t>11/16/2024</a:t>
            </a:fld>
            <a:endParaRPr lang="en-US" dirty="0"/>
          </a:p>
        </p:txBody>
      </p:sp>
      <p:sp>
        <p:nvSpPr>
          <p:cNvPr id="5" name="Footer Placeholder 4"/>
          <p:cNvSpPr>
            <a:spLocks noGrp="1"/>
          </p:cNvSpPr>
          <p:nvPr>
            <p:ph type="ftr" sz="quarter" idx="11"/>
          </p:nvPr>
        </p:nvSpPr>
        <p:spPr/>
        <p:txBody>
          <a:bodyPr/>
          <a:lstStyle/>
          <a:p>
            <a:r>
              <a:rPr lang="fr-FR" dirty="0"/>
              <a:t>NOSM Dialectical Behavioural Therapy Core Series - Valerie Primeau, MD FRCPC</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5227412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76CB8F9-8B2E-43AA-9F84-D9652B99925A}" type="datetimeFigureOut">
              <a:rPr lang="en-US" smtClean="0"/>
              <a:t>11/16/2024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121B2B-4161-4F2D-B058-86445F9AB0F4}" type="slidenum">
              <a:rPr lang="en-US" smtClean="0"/>
              <a:t>‹#›</a:t>
            </a:fld>
            <a:endParaRPr lang="en-US"/>
          </a:p>
        </p:txBody>
      </p:sp>
    </p:spTree>
    <p:extLst>
      <p:ext uri="{BB962C8B-B14F-4D97-AF65-F5344CB8AC3E}">
        <p14:creationId xmlns:p14="http://schemas.microsoft.com/office/powerpoint/2010/main" val="2124350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1"/>
            <a:ext cx="12192000" cy="457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n-US"/>
              <a:t>Click to edit Master title style</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0000"/>
                    <a:lumOff val="1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30C6D28-A401-457C-84B1-120F97C0EBE1}" type="datetime1">
              <a:rPr lang="en-US" smtClean="0"/>
              <a:t>11/16/2024</a:t>
            </a:fld>
            <a:endParaRPr lang="en-US" dirty="0"/>
          </a:p>
        </p:txBody>
      </p:sp>
      <p:sp>
        <p:nvSpPr>
          <p:cNvPr id="5" name="Footer Placeholder 4"/>
          <p:cNvSpPr>
            <a:spLocks noGrp="1"/>
          </p:cNvSpPr>
          <p:nvPr>
            <p:ph type="ftr" sz="quarter" idx="11"/>
          </p:nvPr>
        </p:nvSpPr>
        <p:spPr/>
        <p:txBody>
          <a:bodyPr/>
          <a:lstStyle/>
          <a:p>
            <a:r>
              <a:rPr lang="fr-FR" dirty="0"/>
              <a:t>NOSM Dialectical Behavioural Therapy Core Series - Valerie Primeau, MD FRCPC</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8" name="Straight Connector 7"/>
          <p:cNvCxnSpPr/>
          <p:nvPr/>
        </p:nvCxnSpPr>
        <p:spPr>
          <a:xfrm flipV="1">
            <a:off x="8386842" y="5264106"/>
            <a:ext cx="0" cy="9144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11131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24128" y="2286000"/>
            <a:ext cx="475488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48B8196-F9AE-4565-9908-706963A82A9E}" type="datetime1">
              <a:rPr lang="en-US" smtClean="0"/>
              <a:t>11/16/2024</a:t>
            </a:fld>
            <a:endParaRPr lang="en-US" dirty="0"/>
          </a:p>
        </p:txBody>
      </p:sp>
      <p:sp>
        <p:nvSpPr>
          <p:cNvPr id="6" name="Footer Placeholder 5"/>
          <p:cNvSpPr>
            <a:spLocks noGrp="1"/>
          </p:cNvSpPr>
          <p:nvPr>
            <p:ph type="ftr" sz="quarter" idx="11"/>
          </p:nvPr>
        </p:nvSpPr>
        <p:spPr/>
        <p:txBody>
          <a:bodyPr/>
          <a:lstStyle/>
          <a:p>
            <a:r>
              <a:rPr lang="fr-FR" dirty="0"/>
              <a:t>NOSM Dialectical Behavioural Therapy Core Series - Valerie Primeau, MD FRCPC</a:t>
            </a:r>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smtClean="0"/>
              <a:t>‹#›</a:t>
            </a:fld>
            <a:endParaRPr lang="en-US" dirty="0"/>
          </a:p>
        </p:txBody>
      </p:sp>
    </p:spTree>
    <p:extLst>
      <p:ext uri="{BB962C8B-B14F-4D97-AF65-F5344CB8AC3E}">
        <p14:creationId xmlns:p14="http://schemas.microsoft.com/office/powerpoint/2010/main" val="376436770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24128" y="585216"/>
            <a:ext cx="9720072" cy="1499616"/>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2">
                    <a:lumMod val="75000"/>
                  </a:schemeClr>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24128" y="2967788"/>
            <a:ext cx="4754880" cy="3341572"/>
          </a:xfrm>
        </p:spPr>
        <p:txBody>
          <a:bodyPr lIns="45720" rIns="457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989320"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2">
                    <a:lumMod val="75000"/>
                  </a:schemeClr>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a:t>Click to edit Master text styles</a:t>
            </a:r>
          </a:p>
        </p:txBody>
      </p:sp>
      <p:sp>
        <p:nvSpPr>
          <p:cNvPr id="6" name="Content Placeholder 5"/>
          <p:cNvSpPr>
            <a:spLocks noGrp="1"/>
          </p:cNvSpPr>
          <p:nvPr>
            <p:ph sz="quarter" idx="4"/>
          </p:nvPr>
        </p:nvSpPr>
        <p:spPr>
          <a:xfrm>
            <a:off x="5989320" y="2967788"/>
            <a:ext cx="4754880" cy="3341572"/>
          </a:xfrm>
        </p:spPr>
        <p:txBody>
          <a:bodyPr lIns="45720" rIns="457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A888DFF-A9CF-4761-AC42-880A85321958}" type="datetime1">
              <a:rPr lang="en-US" smtClean="0"/>
              <a:t>11/16/2024</a:t>
            </a:fld>
            <a:endParaRPr lang="en-US" dirty="0"/>
          </a:p>
        </p:txBody>
      </p:sp>
      <p:sp>
        <p:nvSpPr>
          <p:cNvPr id="8" name="Footer Placeholder 7"/>
          <p:cNvSpPr>
            <a:spLocks noGrp="1"/>
          </p:cNvSpPr>
          <p:nvPr>
            <p:ph type="ftr" sz="quarter" idx="11"/>
          </p:nvPr>
        </p:nvSpPr>
        <p:spPr/>
        <p:txBody>
          <a:bodyPr/>
          <a:lstStyle/>
          <a:p>
            <a:r>
              <a:rPr lang="fr-FR" dirty="0"/>
              <a:t>NOSM Dialectical Behavioural Therapy Core Series - Valerie Primeau, MD FRCPC</a:t>
            </a:r>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63205245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BB1FB03-995E-41A4-B567-127AADA85406}" type="datetime1">
              <a:rPr lang="en-US" smtClean="0"/>
              <a:t>11/16/2024</a:t>
            </a:fld>
            <a:endParaRPr lang="en-US" dirty="0"/>
          </a:p>
        </p:txBody>
      </p:sp>
      <p:sp>
        <p:nvSpPr>
          <p:cNvPr id="4" name="Footer Placeholder 3"/>
          <p:cNvSpPr>
            <a:spLocks noGrp="1"/>
          </p:cNvSpPr>
          <p:nvPr>
            <p:ph type="ftr" sz="quarter" idx="11"/>
          </p:nvPr>
        </p:nvSpPr>
        <p:spPr/>
        <p:txBody>
          <a:bodyPr/>
          <a:lstStyle/>
          <a:p>
            <a:r>
              <a:rPr lang="fr-FR" dirty="0"/>
              <a:t>NOSM Dialectical Behavioural Therapy Core Series - Valerie Primeau, MD FRCPC</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72448207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7189CD4-6699-4362-9ED0-5C2B9D1AA092}" type="datetime1">
              <a:rPr lang="en-US" smtClean="0"/>
              <a:t>11/16/2024</a:t>
            </a:fld>
            <a:endParaRPr lang="en-US" dirty="0"/>
          </a:p>
        </p:txBody>
      </p:sp>
      <p:sp>
        <p:nvSpPr>
          <p:cNvPr id="3" name="Footer Placeholder 2"/>
          <p:cNvSpPr>
            <a:spLocks noGrp="1"/>
          </p:cNvSpPr>
          <p:nvPr>
            <p:ph type="ftr" sz="quarter" idx="11"/>
          </p:nvPr>
        </p:nvSpPr>
        <p:spPr/>
        <p:txBody>
          <a:bodyPr/>
          <a:lstStyle/>
          <a:p>
            <a:r>
              <a:rPr lang="fr-FR" dirty="0"/>
              <a:t>NOSM Dialectical Behavioural Therapy Core Series - Valerie Primeau, MD FRCPC</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47751324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n-US"/>
              <a:t>Click to edit Master title style</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535D924-E13D-497C-8A6C-E10DE56A5508}" type="datetime1">
              <a:rPr lang="en-US" smtClean="0"/>
              <a:t>11/16/2024</a:t>
            </a:fld>
            <a:endParaRPr lang="en-US" dirty="0"/>
          </a:p>
        </p:txBody>
      </p:sp>
      <p:sp>
        <p:nvSpPr>
          <p:cNvPr id="6" name="Footer Placeholder 5"/>
          <p:cNvSpPr>
            <a:spLocks noGrp="1"/>
          </p:cNvSpPr>
          <p:nvPr>
            <p:ph type="ftr" sz="quarter" idx="11"/>
          </p:nvPr>
        </p:nvSpPr>
        <p:spPr/>
        <p:txBody>
          <a:bodyPr/>
          <a:lstStyle/>
          <a:p>
            <a:r>
              <a:rPr lang="fr-FR" dirty="0"/>
              <a:t>NOSM Dialectical Behavioural Therapy Core Series - Valerie Primeau, MD FRCPC</a:t>
            </a:r>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smtClean="0"/>
              <a:t>‹#›</a:t>
            </a:fld>
            <a:endParaRPr lang="en-US" dirty="0"/>
          </a:p>
        </p:txBody>
      </p:sp>
    </p:spTree>
    <p:extLst>
      <p:ext uri="{BB962C8B-B14F-4D97-AF65-F5344CB8AC3E}">
        <p14:creationId xmlns:p14="http://schemas.microsoft.com/office/powerpoint/2010/main" val="401035186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1"/>
            <a:ext cx="12188952" cy="4572000"/>
          </a:xfrm>
          <a:solidFill>
            <a:schemeClr val="accent2">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0000"/>
                    <a:lumOff val="1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4FB8966-D888-431D-9D44-5E3D74ED0D86}" type="datetime1">
              <a:rPr lang="en-US" smtClean="0"/>
              <a:t>11/16/2024</a:t>
            </a:fld>
            <a:endParaRPr lang="en-US" dirty="0"/>
          </a:p>
        </p:txBody>
      </p:sp>
      <p:sp>
        <p:nvSpPr>
          <p:cNvPr id="6" name="Footer Placeholder 5"/>
          <p:cNvSpPr>
            <a:spLocks noGrp="1"/>
          </p:cNvSpPr>
          <p:nvPr>
            <p:ph type="ftr" sz="quarter" idx="11"/>
          </p:nvPr>
        </p:nvSpPr>
        <p:spPr/>
        <p:txBody>
          <a:bodyPr/>
          <a:lstStyle/>
          <a:p>
            <a:r>
              <a:rPr lang="fr-FR" dirty="0"/>
              <a:t>NOSM Dialectical Behavioural Therapy Core Series - Valerie Primeau, MD FRCPC</a:t>
            </a:r>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9" name="Straight Connector 8"/>
          <p:cNvCxnSpPr/>
          <p:nvPr/>
        </p:nvCxnSpPr>
        <p:spPr>
          <a:xfrm flipV="1">
            <a:off x="8386842"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0205065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1D1D10D-3462-4DA2-A030-88B8F3CA8459}" type="datetime1">
              <a:rPr lang="en-US" smtClean="0"/>
              <a:t>11/16/2024</a:t>
            </a:fld>
            <a:endParaRPr lang="en-US" dirty="0"/>
          </a:p>
        </p:txBody>
      </p:sp>
      <p:sp>
        <p:nvSpPr>
          <p:cNvPr id="5" name="Footer Placeholder 4"/>
          <p:cNvSpPr>
            <a:spLocks noGrp="1"/>
          </p:cNvSpPr>
          <p:nvPr>
            <p:ph type="ftr" sz="quarter" idx="11"/>
          </p:nvPr>
        </p:nvSpPr>
        <p:spPr/>
        <p:txBody>
          <a:bodyPr/>
          <a:lstStyle/>
          <a:p>
            <a:r>
              <a:rPr lang="fr-FR" dirty="0"/>
              <a:t>NOSM Dialectical Behavioural Therapy Core Series - Valerie Primeau, MD FRCPC</a:t>
            </a:r>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smtClean="0"/>
              <a:t>‹#›</a:t>
            </a:fld>
            <a:endParaRPr lang="en-US" dirty="0"/>
          </a:p>
        </p:txBody>
      </p:sp>
    </p:spTree>
    <p:extLst>
      <p:ext uri="{BB962C8B-B14F-4D97-AF65-F5344CB8AC3E}">
        <p14:creationId xmlns:p14="http://schemas.microsoft.com/office/powerpoint/2010/main" val="425396598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628900" cy="5410200"/>
          </a:xfrm>
        </p:spPr>
        <p:txBody>
          <a:bodyPr vert="eaVert" lIns="45720" tIns="91440" rIns="45720" bIns="91440"/>
          <a:lstStyle/>
          <a:p>
            <a:r>
              <a:rPr lang="en-US"/>
              <a:t>Click to edit Master title style</a:t>
            </a:r>
            <a:endParaRPr lang="en-US" dirty="0"/>
          </a:p>
        </p:txBody>
      </p:sp>
      <p:sp>
        <p:nvSpPr>
          <p:cNvPr id="3" name="Vertical Text Placeholder 2"/>
          <p:cNvSpPr>
            <a:spLocks noGrp="1"/>
          </p:cNvSpPr>
          <p:nvPr>
            <p:ph type="body" orient="vert" idx="1"/>
          </p:nvPr>
        </p:nvSpPr>
        <p:spPr>
          <a:xfrm>
            <a:off x="990600" y="762000"/>
            <a:ext cx="75819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A078594-3609-42AB-83AD-51A63D8A59E1}" type="datetime1">
              <a:rPr lang="en-US" smtClean="0"/>
              <a:t>11/16/2024</a:t>
            </a:fld>
            <a:endParaRPr lang="en-US" dirty="0"/>
          </a:p>
        </p:txBody>
      </p:sp>
      <p:sp>
        <p:nvSpPr>
          <p:cNvPr id="5" name="Footer Placeholder 4"/>
          <p:cNvSpPr>
            <a:spLocks noGrp="1"/>
          </p:cNvSpPr>
          <p:nvPr>
            <p:ph type="ftr" sz="quarter" idx="11"/>
          </p:nvPr>
        </p:nvSpPr>
        <p:spPr/>
        <p:txBody>
          <a:bodyPr/>
          <a:lstStyle/>
          <a:p>
            <a:r>
              <a:rPr lang="fr-FR" dirty="0"/>
              <a:t>NOSM Dialectical Behavioural Therapy Core Series - Valerie Primeau, MD FRCPC</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7" name="Straight Connector 6"/>
          <p:cNvCxnSpPr/>
          <p:nvPr/>
        </p:nvCxnSpPr>
        <p:spPr>
          <a:xfrm rot="5400000" flipV="1">
            <a:off x="10058400" y="59263"/>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371531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81E6CA09-613F-402B-BE2A-E9B489606156}" type="datetime1">
              <a:rPr lang="en-US" altLang="en-US" smtClean="0"/>
              <a:t>11/16/2024</a:t>
            </a:fld>
            <a:endParaRPr lang="en-CA" altLang="en-US" dirty="0"/>
          </a:p>
        </p:txBody>
      </p:sp>
      <p:sp>
        <p:nvSpPr>
          <p:cNvPr id="5" name="Footer Placeholder 4"/>
          <p:cNvSpPr>
            <a:spLocks noGrp="1"/>
          </p:cNvSpPr>
          <p:nvPr>
            <p:ph type="ftr" sz="quarter" idx="11"/>
          </p:nvPr>
        </p:nvSpPr>
        <p:spPr/>
        <p:txBody>
          <a:bodyPr/>
          <a:lstStyle/>
          <a:p>
            <a:pPr>
              <a:defRPr/>
            </a:pPr>
            <a:r>
              <a:rPr lang="fr-FR" altLang="en-US" dirty="0"/>
              <a:t>NOSM Dialectical Behavioural Therapy Core Series - Valerie Primeau, MD FRCPC</a:t>
            </a:r>
            <a:endParaRPr lang="en-CA" altLang="en-US" dirty="0"/>
          </a:p>
        </p:txBody>
      </p:sp>
      <p:sp>
        <p:nvSpPr>
          <p:cNvPr id="6" name="Slide Number Placeholder 5"/>
          <p:cNvSpPr>
            <a:spLocks noGrp="1"/>
          </p:cNvSpPr>
          <p:nvPr>
            <p:ph type="sldNum" sz="quarter" idx="12"/>
          </p:nvPr>
        </p:nvSpPr>
        <p:spPr/>
        <p:txBody>
          <a:bodyPr/>
          <a:lstStyle/>
          <a:p>
            <a:fld id="{AF8A1E7E-2D19-4BC4-A9E8-E68AA7A58353}" type="slidenum">
              <a:rPr lang="en-CA" altLang="en-US" smtClean="0"/>
              <a:pPr/>
              <a:t>‹#›</a:t>
            </a:fld>
            <a:endParaRPr lang="en-CA" altLang="en-US" dirty="0"/>
          </a:p>
        </p:txBody>
      </p:sp>
    </p:spTree>
    <p:extLst>
      <p:ext uri="{BB962C8B-B14F-4D97-AF65-F5344CB8AC3E}">
        <p14:creationId xmlns:p14="http://schemas.microsoft.com/office/powerpoint/2010/main" val="42349248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76CB8F9-8B2E-43AA-9F84-D9652B99925A}" type="datetimeFigureOut">
              <a:rPr lang="en-US" smtClean="0"/>
              <a:t>11/16/2024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C121B2B-4161-4F2D-B058-86445F9AB0F4}" type="slidenum">
              <a:rPr lang="en-US" smtClean="0"/>
              <a:t>‹#›</a:t>
            </a:fld>
            <a:endParaRPr lang="en-US"/>
          </a:p>
        </p:txBody>
      </p:sp>
    </p:spTree>
    <p:extLst>
      <p:ext uri="{BB962C8B-B14F-4D97-AF65-F5344CB8AC3E}">
        <p14:creationId xmlns:p14="http://schemas.microsoft.com/office/powerpoint/2010/main" val="58417925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EA028C1-EC5E-4261-B2B0-CE8057A537DF}" type="datetime1">
              <a:rPr lang="en-US" smtClean="0"/>
              <a:t>11/16/2024</a:t>
            </a:fld>
            <a:endParaRPr lang="en-US" dirty="0"/>
          </a:p>
        </p:txBody>
      </p:sp>
      <p:sp>
        <p:nvSpPr>
          <p:cNvPr id="5" name="Footer Placeholder 4"/>
          <p:cNvSpPr>
            <a:spLocks noGrp="1"/>
          </p:cNvSpPr>
          <p:nvPr>
            <p:ph type="ftr" sz="quarter" idx="11"/>
          </p:nvPr>
        </p:nvSpPr>
        <p:spPr/>
        <p:txBody>
          <a:bodyPr/>
          <a:lstStyle/>
          <a:p>
            <a:r>
              <a:rPr lang="fr-FR" dirty="0"/>
              <a:t>NOSM Dialectical Behavioural Therapy Core Series - Valerie Primeau, MD FRCPC</a:t>
            </a:r>
            <a:endParaRPr lang="en-US" dirty="0"/>
          </a:p>
        </p:txBody>
      </p:sp>
      <p:sp>
        <p:nvSpPr>
          <p:cNvPr id="6" name="Slide Number Placeholder 5"/>
          <p:cNvSpPr>
            <a:spLocks noGrp="1"/>
          </p:cNvSpPr>
          <p:nvPr>
            <p:ph type="sldNum" sz="quarter" idx="12"/>
          </p:nvPr>
        </p:nvSpPr>
        <p:spPr/>
        <p:txBody>
          <a:bodyPr/>
          <a:lstStyle/>
          <a:p>
            <a:fld id="{88589293-54CB-4992-BBB5-17B07151C61B}" type="slidenum">
              <a:rPr lang="en-US" smtClean="0"/>
              <a:t>‹#›</a:t>
            </a:fld>
            <a:endParaRPr lang="en-US" dirty="0"/>
          </a:p>
        </p:txBody>
      </p:sp>
    </p:spTree>
    <p:extLst>
      <p:ext uri="{BB962C8B-B14F-4D97-AF65-F5344CB8AC3E}">
        <p14:creationId xmlns:p14="http://schemas.microsoft.com/office/powerpoint/2010/main" val="277818462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B123160-E0E9-4FEA-9E23-4031293F138E}" type="datetime1">
              <a:rPr lang="en-US" smtClean="0"/>
              <a:t>11/16/2024</a:t>
            </a:fld>
            <a:endParaRPr lang="en-US" dirty="0"/>
          </a:p>
        </p:txBody>
      </p:sp>
      <p:sp>
        <p:nvSpPr>
          <p:cNvPr id="5" name="Footer Placeholder 4"/>
          <p:cNvSpPr>
            <a:spLocks noGrp="1"/>
          </p:cNvSpPr>
          <p:nvPr>
            <p:ph type="ftr" sz="quarter" idx="11"/>
          </p:nvPr>
        </p:nvSpPr>
        <p:spPr/>
        <p:txBody>
          <a:bodyPr/>
          <a:lstStyle/>
          <a:p>
            <a:r>
              <a:rPr lang="fr-FR" dirty="0"/>
              <a:t>NOSM Dialectical Behavioural Therapy Core Series - Valerie Primeau, MD FRCPC</a:t>
            </a:r>
            <a:endParaRPr lang="en-US" dirty="0"/>
          </a:p>
        </p:txBody>
      </p:sp>
      <p:sp>
        <p:nvSpPr>
          <p:cNvPr id="6" name="Slide Number Placeholder 5"/>
          <p:cNvSpPr>
            <a:spLocks noGrp="1"/>
          </p:cNvSpPr>
          <p:nvPr>
            <p:ph type="sldNum" sz="quarter" idx="12"/>
          </p:nvPr>
        </p:nvSpPr>
        <p:spPr/>
        <p:txBody>
          <a:bodyPr/>
          <a:lstStyle/>
          <a:p>
            <a:fld id="{88589293-54CB-4992-BBB5-17B07151C61B}" type="slidenum">
              <a:rPr lang="en-US" smtClean="0"/>
              <a:t>‹#›</a:t>
            </a:fld>
            <a:endParaRPr lang="en-US" dirty="0"/>
          </a:p>
        </p:txBody>
      </p:sp>
    </p:spTree>
    <p:extLst>
      <p:ext uri="{BB962C8B-B14F-4D97-AF65-F5344CB8AC3E}">
        <p14:creationId xmlns:p14="http://schemas.microsoft.com/office/powerpoint/2010/main" val="46589820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28FF77B-313E-4518-8B7B-957CF784BC1C}" type="datetime1">
              <a:rPr lang="en-US" smtClean="0"/>
              <a:t>11/16/2024</a:t>
            </a:fld>
            <a:endParaRPr lang="en-US" dirty="0"/>
          </a:p>
        </p:txBody>
      </p:sp>
      <p:sp>
        <p:nvSpPr>
          <p:cNvPr id="5" name="Footer Placeholder 4"/>
          <p:cNvSpPr>
            <a:spLocks noGrp="1"/>
          </p:cNvSpPr>
          <p:nvPr>
            <p:ph type="ftr" sz="quarter" idx="11"/>
          </p:nvPr>
        </p:nvSpPr>
        <p:spPr/>
        <p:txBody>
          <a:bodyPr/>
          <a:lstStyle/>
          <a:p>
            <a:r>
              <a:rPr lang="fr-FR" dirty="0"/>
              <a:t>NOSM Dialectical Behavioural Therapy Core Series - Valerie Primeau, MD FRCPC</a:t>
            </a:r>
            <a:endParaRPr lang="en-US" dirty="0"/>
          </a:p>
        </p:txBody>
      </p:sp>
      <p:sp>
        <p:nvSpPr>
          <p:cNvPr id="6" name="Slide Number Placeholder 5"/>
          <p:cNvSpPr>
            <a:spLocks noGrp="1"/>
          </p:cNvSpPr>
          <p:nvPr>
            <p:ph type="sldNum" sz="quarter" idx="12"/>
          </p:nvPr>
        </p:nvSpPr>
        <p:spPr/>
        <p:txBody>
          <a:bodyPr/>
          <a:lstStyle/>
          <a:p>
            <a:fld id="{88589293-54CB-4992-BBB5-17B07151C61B}" type="slidenum">
              <a:rPr lang="en-US" smtClean="0"/>
              <a:t>‹#›</a:t>
            </a:fld>
            <a:endParaRPr lang="en-US" dirty="0"/>
          </a:p>
        </p:txBody>
      </p:sp>
    </p:spTree>
    <p:extLst>
      <p:ext uri="{BB962C8B-B14F-4D97-AF65-F5344CB8AC3E}">
        <p14:creationId xmlns:p14="http://schemas.microsoft.com/office/powerpoint/2010/main" val="123382350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A123850E-70B7-4DFF-90EE-61183BE39BF9}" type="datetime1">
              <a:rPr lang="en-US" smtClean="0"/>
              <a:t>11/16/2024</a:t>
            </a:fld>
            <a:endParaRPr lang="en-US" dirty="0"/>
          </a:p>
        </p:txBody>
      </p:sp>
      <p:sp>
        <p:nvSpPr>
          <p:cNvPr id="9" name="Footer Placeholder 8"/>
          <p:cNvSpPr>
            <a:spLocks noGrp="1"/>
          </p:cNvSpPr>
          <p:nvPr>
            <p:ph type="ftr" sz="quarter" idx="11"/>
          </p:nvPr>
        </p:nvSpPr>
        <p:spPr/>
        <p:txBody>
          <a:bodyPr/>
          <a:lstStyle/>
          <a:p>
            <a:r>
              <a:rPr lang="fr-FR" dirty="0"/>
              <a:t>NOSM Dialectical Behavioural Therapy Core Series - Valerie Primeau, MD FRCPC</a:t>
            </a:r>
            <a:endParaRPr lang="en-US" dirty="0"/>
          </a:p>
        </p:txBody>
      </p:sp>
      <p:sp>
        <p:nvSpPr>
          <p:cNvPr id="10" name="Slide Number Placeholder 9"/>
          <p:cNvSpPr>
            <a:spLocks noGrp="1"/>
          </p:cNvSpPr>
          <p:nvPr>
            <p:ph type="sldNum" sz="quarter" idx="12"/>
          </p:nvPr>
        </p:nvSpPr>
        <p:spPr/>
        <p:txBody>
          <a:bodyPr/>
          <a:lstStyle/>
          <a:p>
            <a:fld id="{88589293-54CB-4992-BBB5-17B07151C61B}" type="slidenum">
              <a:rPr lang="en-US" smtClean="0"/>
              <a:t>‹#›</a:t>
            </a:fld>
            <a:endParaRPr lang="en-US" dirty="0"/>
          </a:p>
        </p:txBody>
      </p:sp>
    </p:spTree>
    <p:extLst>
      <p:ext uri="{BB962C8B-B14F-4D97-AF65-F5344CB8AC3E}">
        <p14:creationId xmlns:p14="http://schemas.microsoft.com/office/powerpoint/2010/main" val="371348786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DE959D53-2E89-4A31-A9F8-2FEA99E494F1}" type="datetime1">
              <a:rPr lang="en-US" smtClean="0"/>
              <a:t>11/16/2024</a:t>
            </a:fld>
            <a:endParaRPr lang="en-US" dirty="0"/>
          </a:p>
        </p:txBody>
      </p:sp>
      <p:sp>
        <p:nvSpPr>
          <p:cNvPr id="11" name="Footer Placeholder 10"/>
          <p:cNvSpPr>
            <a:spLocks noGrp="1"/>
          </p:cNvSpPr>
          <p:nvPr>
            <p:ph type="ftr" sz="quarter" idx="11"/>
          </p:nvPr>
        </p:nvSpPr>
        <p:spPr/>
        <p:txBody>
          <a:bodyPr/>
          <a:lstStyle/>
          <a:p>
            <a:r>
              <a:rPr lang="fr-FR" dirty="0"/>
              <a:t>NOSM Dialectical Behavioural Therapy Core Series - Valerie Primeau, MD FRCPC</a:t>
            </a:r>
            <a:endParaRPr lang="en-US" dirty="0"/>
          </a:p>
        </p:txBody>
      </p:sp>
      <p:sp>
        <p:nvSpPr>
          <p:cNvPr id="12" name="Slide Number Placeholder 11"/>
          <p:cNvSpPr>
            <a:spLocks noGrp="1"/>
          </p:cNvSpPr>
          <p:nvPr>
            <p:ph type="sldNum" sz="quarter" idx="12"/>
          </p:nvPr>
        </p:nvSpPr>
        <p:spPr/>
        <p:txBody>
          <a:bodyPr/>
          <a:lstStyle/>
          <a:p>
            <a:fld id="{88589293-54CB-4992-BBB5-17B07151C61B}" type="slidenum">
              <a:rPr lang="en-US" smtClean="0"/>
              <a:t>‹#›</a:t>
            </a:fld>
            <a:endParaRPr lang="en-US" dirty="0"/>
          </a:p>
        </p:txBody>
      </p:sp>
    </p:spTree>
    <p:extLst>
      <p:ext uri="{BB962C8B-B14F-4D97-AF65-F5344CB8AC3E}">
        <p14:creationId xmlns:p14="http://schemas.microsoft.com/office/powerpoint/2010/main" val="229838614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37808791-D38F-469F-83DA-2F5DD5510222}" type="datetime1">
              <a:rPr lang="en-US" smtClean="0"/>
              <a:t>11/16/2024</a:t>
            </a:fld>
            <a:endParaRPr lang="en-US" dirty="0"/>
          </a:p>
        </p:txBody>
      </p:sp>
      <p:sp>
        <p:nvSpPr>
          <p:cNvPr id="7" name="Footer Placeholder 6"/>
          <p:cNvSpPr>
            <a:spLocks noGrp="1"/>
          </p:cNvSpPr>
          <p:nvPr>
            <p:ph type="ftr" sz="quarter" idx="11"/>
          </p:nvPr>
        </p:nvSpPr>
        <p:spPr/>
        <p:txBody>
          <a:bodyPr/>
          <a:lstStyle/>
          <a:p>
            <a:r>
              <a:rPr lang="fr-FR" dirty="0"/>
              <a:t>NOSM Dialectical Behavioural Therapy Core Series - Valerie Primeau, MD FRCPC</a:t>
            </a:r>
            <a:endParaRPr lang="en-US" dirty="0"/>
          </a:p>
        </p:txBody>
      </p:sp>
      <p:sp>
        <p:nvSpPr>
          <p:cNvPr id="8" name="Slide Number Placeholder 7"/>
          <p:cNvSpPr>
            <a:spLocks noGrp="1"/>
          </p:cNvSpPr>
          <p:nvPr>
            <p:ph type="sldNum" sz="quarter" idx="12"/>
          </p:nvPr>
        </p:nvSpPr>
        <p:spPr/>
        <p:txBody>
          <a:bodyPr/>
          <a:lstStyle/>
          <a:p>
            <a:fld id="{88589293-54CB-4992-BBB5-17B07151C61B}" type="slidenum">
              <a:rPr lang="en-US" smtClean="0"/>
              <a:t>‹#›</a:t>
            </a:fld>
            <a:endParaRPr lang="en-US" dirty="0"/>
          </a:p>
        </p:txBody>
      </p:sp>
    </p:spTree>
    <p:extLst>
      <p:ext uri="{BB962C8B-B14F-4D97-AF65-F5344CB8AC3E}">
        <p14:creationId xmlns:p14="http://schemas.microsoft.com/office/powerpoint/2010/main" val="69510406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6FB73039-B898-4DFE-831A-5AC72B587010}" type="datetime1">
              <a:rPr lang="en-US" smtClean="0"/>
              <a:t>11/16/2024</a:t>
            </a:fld>
            <a:endParaRPr lang="en-US" dirty="0"/>
          </a:p>
        </p:txBody>
      </p:sp>
      <p:sp>
        <p:nvSpPr>
          <p:cNvPr id="6" name="Footer Placeholder 5"/>
          <p:cNvSpPr>
            <a:spLocks noGrp="1"/>
          </p:cNvSpPr>
          <p:nvPr>
            <p:ph type="ftr" sz="quarter" idx="11"/>
          </p:nvPr>
        </p:nvSpPr>
        <p:spPr/>
        <p:txBody>
          <a:bodyPr/>
          <a:lstStyle/>
          <a:p>
            <a:r>
              <a:rPr lang="fr-FR" dirty="0"/>
              <a:t>NOSM Dialectical Behavioural Therapy Core Series - Valerie Primeau, MD FRCPC</a:t>
            </a:r>
            <a:endParaRPr lang="en-US" dirty="0"/>
          </a:p>
        </p:txBody>
      </p:sp>
      <p:sp>
        <p:nvSpPr>
          <p:cNvPr id="7" name="Slide Number Placeholder 6"/>
          <p:cNvSpPr>
            <a:spLocks noGrp="1"/>
          </p:cNvSpPr>
          <p:nvPr>
            <p:ph type="sldNum" sz="quarter" idx="12"/>
          </p:nvPr>
        </p:nvSpPr>
        <p:spPr/>
        <p:txBody>
          <a:bodyPr/>
          <a:lstStyle/>
          <a:p>
            <a:fld id="{88589293-54CB-4992-BBB5-17B07151C61B}" type="slidenum">
              <a:rPr lang="en-US" smtClean="0"/>
              <a:t>‹#›</a:t>
            </a:fld>
            <a:endParaRPr lang="en-US" dirty="0"/>
          </a:p>
        </p:txBody>
      </p:sp>
    </p:spTree>
    <p:extLst>
      <p:ext uri="{BB962C8B-B14F-4D97-AF65-F5344CB8AC3E}">
        <p14:creationId xmlns:p14="http://schemas.microsoft.com/office/powerpoint/2010/main" val="363207775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en-US"/>
              <a:t>Click to edit Master title style</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42FE6DF3-A0BA-4830-B474-ED228889E9C3}" type="datetime1">
              <a:rPr lang="en-US" smtClean="0"/>
              <a:t>11/16/2024</a:t>
            </a:fld>
            <a:endParaRPr lang="en-US" dirty="0"/>
          </a:p>
        </p:txBody>
      </p:sp>
      <p:sp>
        <p:nvSpPr>
          <p:cNvPr id="9" name="Footer Placeholder 8"/>
          <p:cNvSpPr>
            <a:spLocks noGrp="1"/>
          </p:cNvSpPr>
          <p:nvPr>
            <p:ph type="ftr" sz="quarter" idx="11"/>
          </p:nvPr>
        </p:nvSpPr>
        <p:spPr/>
        <p:txBody>
          <a:bodyPr/>
          <a:lstStyle/>
          <a:p>
            <a:r>
              <a:rPr lang="fr-FR" dirty="0"/>
              <a:t>NOSM Dialectical Behavioural Therapy Core Series - Valerie Primeau, MD FRCPC</a:t>
            </a:r>
            <a:endParaRPr lang="en-US" dirty="0"/>
          </a:p>
        </p:txBody>
      </p:sp>
      <p:sp>
        <p:nvSpPr>
          <p:cNvPr id="10" name="Slide Number Placeholder 9"/>
          <p:cNvSpPr>
            <a:spLocks noGrp="1"/>
          </p:cNvSpPr>
          <p:nvPr>
            <p:ph type="sldNum" sz="quarter" idx="12"/>
          </p:nvPr>
        </p:nvSpPr>
        <p:spPr/>
        <p:txBody>
          <a:bodyPr/>
          <a:lstStyle/>
          <a:p>
            <a:fld id="{88589293-54CB-4992-BBB5-17B07151C61B}" type="slidenum">
              <a:rPr lang="en-US" smtClean="0"/>
              <a:t>‹#›</a:t>
            </a:fld>
            <a:endParaRPr lang="en-US" dirty="0"/>
          </a:p>
        </p:txBody>
      </p:sp>
    </p:spTree>
    <p:extLst>
      <p:ext uri="{BB962C8B-B14F-4D97-AF65-F5344CB8AC3E}">
        <p14:creationId xmlns:p14="http://schemas.microsoft.com/office/powerpoint/2010/main" val="76434765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6DF77914-A094-420B-8B19-FF9A6DC8250E}" type="datetime1">
              <a:rPr lang="en-US" smtClean="0"/>
              <a:t>11/16/2024</a:t>
            </a:fld>
            <a:endParaRPr lang="en-US" dirty="0"/>
          </a:p>
        </p:txBody>
      </p:sp>
      <p:sp>
        <p:nvSpPr>
          <p:cNvPr id="9" name="Footer Placeholder 8"/>
          <p:cNvSpPr>
            <a:spLocks noGrp="1"/>
          </p:cNvSpPr>
          <p:nvPr>
            <p:ph type="ftr" sz="quarter" idx="11"/>
          </p:nvPr>
        </p:nvSpPr>
        <p:spPr>
          <a:xfrm>
            <a:off x="3499101" y="6356350"/>
            <a:ext cx="5911517" cy="365125"/>
          </a:xfrm>
        </p:spPr>
        <p:txBody>
          <a:bodyPr/>
          <a:lstStyle/>
          <a:p>
            <a:r>
              <a:rPr lang="fr-FR" dirty="0"/>
              <a:t>NOSM Dialectical Behavioural Therapy Core Series - Valerie Primeau, MD FRCPC</a:t>
            </a:r>
            <a:endParaRPr lang="en-US" dirty="0"/>
          </a:p>
        </p:txBody>
      </p:sp>
      <p:sp>
        <p:nvSpPr>
          <p:cNvPr id="10" name="Slide Number Placeholder 9"/>
          <p:cNvSpPr>
            <a:spLocks noGrp="1"/>
          </p:cNvSpPr>
          <p:nvPr>
            <p:ph type="sldNum" sz="quarter" idx="12"/>
          </p:nvPr>
        </p:nvSpPr>
        <p:spPr/>
        <p:txBody>
          <a:bodyPr/>
          <a:lstStyle/>
          <a:p>
            <a:fld id="{88589293-54CB-4992-BBB5-17B07151C61B}" type="slidenum">
              <a:rPr lang="en-US" smtClean="0"/>
              <a:t>‹#›</a:t>
            </a:fld>
            <a:endParaRPr lang="en-US" dirty="0"/>
          </a:p>
        </p:txBody>
      </p:sp>
    </p:spTree>
    <p:extLst>
      <p:ext uri="{BB962C8B-B14F-4D97-AF65-F5344CB8AC3E}">
        <p14:creationId xmlns:p14="http://schemas.microsoft.com/office/powerpoint/2010/main" val="378369212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797ADCB-0706-42E4-8613-046142BDDF42}" type="datetime1">
              <a:rPr lang="en-US" smtClean="0"/>
              <a:t>11/16/2024</a:t>
            </a:fld>
            <a:endParaRPr lang="en-US" dirty="0"/>
          </a:p>
        </p:txBody>
      </p:sp>
      <p:sp>
        <p:nvSpPr>
          <p:cNvPr id="8" name="Footer Placeholder 7"/>
          <p:cNvSpPr>
            <a:spLocks noGrp="1"/>
          </p:cNvSpPr>
          <p:nvPr>
            <p:ph type="ftr" sz="quarter" idx="11"/>
          </p:nvPr>
        </p:nvSpPr>
        <p:spPr/>
        <p:txBody>
          <a:bodyPr/>
          <a:lstStyle/>
          <a:p>
            <a:r>
              <a:rPr lang="fr-FR" dirty="0"/>
              <a:t>NOSM Dialectical Behavioural Therapy Core Series - Valerie Primeau, MD FRCPC</a:t>
            </a:r>
            <a:endParaRPr lang="en-US" dirty="0"/>
          </a:p>
        </p:txBody>
      </p:sp>
      <p:sp>
        <p:nvSpPr>
          <p:cNvPr id="9" name="Slide Number Placeholder 8"/>
          <p:cNvSpPr>
            <a:spLocks noGrp="1"/>
          </p:cNvSpPr>
          <p:nvPr>
            <p:ph type="sldNum" sz="quarter" idx="12"/>
          </p:nvPr>
        </p:nvSpPr>
        <p:spPr/>
        <p:txBody>
          <a:bodyPr/>
          <a:lstStyle/>
          <a:p>
            <a:fld id="{88589293-54CB-4992-BBB5-17B07151C61B}" type="slidenum">
              <a:rPr lang="en-US" smtClean="0"/>
              <a:t>‹#›</a:t>
            </a:fld>
            <a:endParaRPr lang="en-US" dirty="0"/>
          </a:p>
        </p:txBody>
      </p:sp>
    </p:spTree>
    <p:extLst>
      <p:ext uri="{BB962C8B-B14F-4D97-AF65-F5344CB8AC3E}">
        <p14:creationId xmlns:p14="http://schemas.microsoft.com/office/powerpoint/2010/main" val="9707310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76CB8F9-8B2E-43AA-9F84-D9652B99925A}" type="datetimeFigureOut">
              <a:rPr lang="en-US" smtClean="0"/>
              <a:t>11/16/2024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C121B2B-4161-4F2D-B058-86445F9AB0F4}" type="slidenum">
              <a:rPr lang="en-US" smtClean="0"/>
              <a:t>‹#›</a:t>
            </a:fld>
            <a:endParaRPr lang="en-US"/>
          </a:p>
        </p:txBody>
      </p:sp>
    </p:spTree>
    <p:extLst>
      <p:ext uri="{BB962C8B-B14F-4D97-AF65-F5344CB8AC3E}">
        <p14:creationId xmlns:p14="http://schemas.microsoft.com/office/powerpoint/2010/main" val="201867530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277FDCC-00EA-42FF-AEBC-7E55EFFF7A46}" type="datetime1">
              <a:rPr lang="en-US" smtClean="0"/>
              <a:t>11/16/2024</a:t>
            </a:fld>
            <a:endParaRPr lang="en-US" dirty="0"/>
          </a:p>
        </p:txBody>
      </p:sp>
      <p:sp>
        <p:nvSpPr>
          <p:cNvPr id="8" name="Footer Placeholder 7"/>
          <p:cNvSpPr>
            <a:spLocks noGrp="1"/>
          </p:cNvSpPr>
          <p:nvPr>
            <p:ph type="ftr" sz="quarter" idx="11"/>
          </p:nvPr>
        </p:nvSpPr>
        <p:spPr/>
        <p:txBody>
          <a:bodyPr/>
          <a:lstStyle/>
          <a:p>
            <a:r>
              <a:rPr lang="fr-FR" dirty="0"/>
              <a:t>NOSM Dialectical Behavioural Therapy Core Series - Valerie Primeau, MD FRCPC</a:t>
            </a:r>
            <a:endParaRPr lang="en-US" dirty="0"/>
          </a:p>
        </p:txBody>
      </p:sp>
      <p:sp>
        <p:nvSpPr>
          <p:cNvPr id="9" name="Slide Number Placeholder 8"/>
          <p:cNvSpPr>
            <a:spLocks noGrp="1"/>
          </p:cNvSpPr>
          <p:nvPr>
            <p:ph type="sldNum" sz="quarter" idx="12"/>
          </p:nvPr>
        </p:nvSpPr>
        <p:spPr/>
        <p:txBody>
          <a:bodyPr/>
          <a:lstStyle/>
          <a:p>
            <a:fld id="{88589293-54CB-4992-BBB5-17B07151C61B}" type="slidenum">
              <a:rPr lang="en-US" smtClean="0"/>
              <a:t>‹#›</a:t>
            </a:fld>
            <a:endParaRPr lang="en-US" dirty="0"/>
          </a:p>
        </p:txBody>
      </p:sp>
    </p:spTree>
    <p:extLst>
      <p:ext uri="{BB962C8B-B14F-4D97-AF65-F5344CB8AC3E}">
        <p14:creationId xmlns:p14="http://schemas.microsoft.com/office/powerpoint/2010/main" val="413313409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69F1B54-1E08-40E0-85D4-7840AA917D35}" type="datetime1">
              <a:rPr lang="en-US" smtClean="0"/>
              <a:t>11/16/2024</a:t>
            </a:fld>
            <a:endParaRPr lang="en-US" dirty="0"/>
          </a:p>
        </p:txBody>
      </p:sp>
      <p:sp>
        <p:nvSpPr>
          <p:cNvPr id="5" name="Footer Placeholder 4"/>
          <p:cNvSpPr>
            <a:spLocks noGrp="1"/>
          </p:cNvSpPr>
          <p:nvPr>
            <p:ph type="ftr" sz="quarter" idx="11"/>
          </p:nvPr>
        </p:nvSpPr>
        <p:spPr/>
        <p:txBody>
          <a:bodyPr/>
          <a:lstStyle/>
          <a:p>
            <a:r>
              <a:rPr lang="en-US" dirty="0"/>
              <a:t>NOSM Dialectical Behavioural Therapy Core Series - Valerie Primeau, MD FRCPC</a:t>
            </a:r>
          </a:p>
        </p:txBody>
      </p:sp>
      <p:sp>
        <p:nvSpPr>
          <p:cNvPr id="6" name="Slide Number Placeholder 5"/>
          <p:cNvSpPr>
            <a:spLocks noGrp="1"/>
          </p:cNvSpPr>
          <p:nvPr>
            <p:ph type="sldNum" sz="quarter" idx="12"/>
          </p:nvPr>
        </p:nvSpPr>
        <p:spPr/>
        <p:txBody>
          <a:bodyPr/>
          <a:lstStyle/>
          <a:p>
            <a:fld id="{88589293-54CB-4992-BBB5-17B07151C61B}" type="slidenum">
              <a:rPr lang="en-US" smtClean="0"/>
              <a:t>‹#›</a:t>
            </a:fld>
            <a:endParaRPr lang="en-US" dirty="0"/>
          </a:p>
        </p:txBody>
      </p:sp>
    </p:spTree>
    <p:extLst>
      <p:ext uri="{BB962C8B-B14F-4D97-AF65-F5344CB8AC3E}">
        <p14:creationId xmlns:p14="http://schemas.microsoft.com/office/powerpoint/2010/main" val="127391551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AAE0B7C-91F0-47A7-A724-43EBCEFB9442}" type="datetime1">
              <a:rPr lang="en-US" smtClean="0"/>
              <a:t>11/16/2024</a:t>
            </a:fld>
            <a:endParaRPr lang="en-US" dirty="0"/>
          </a:p>
        </p:txBody>
      </p:sp>
      <p:sp>
        <p:nvSpPr>
          <p:cNvPr id="5" name="Footer Placeholder 4"/>
          <p:cNvSpPr>
            <a:spLocks noGrp="1"/>
          </p:cNvSpPr>
          <p:nvPr>
            <p:ph type="ftr" sz="quarter" idx="11"/>
          </p:nvPr>
        </p:nvSpPr>
        <p:spPr/>
        <p:txBody>
          <a:bodyPr/>
          <a:lstStyle/>
          <a:p>
            <a:r>
              <a:rPr lang="en-US" dirty="0"/>
              <a:t>NOSM Dialectical Behavioural Therapy Core Series - Valerie Primeau, MD FRCPC</a:t>
            </a:r>
          </a:p>
        </p:txBody>
      </p:sp>
      <p:sp>
        <p:nvSpPr>
          <p:cNvPr id="6" name="Slide Number Placeholder 5"/>
          <p:cNvSpPr>
            <a:spLocks noGrp="1"/>
          </p:cNvSpPr>
          <p:nvPr>
            <p:ph type="sldNum" sz="quarter" idx="12"/>
          </p:nvPr>
        </p:nvSpPr>
        <p:spPr/>
        <p:txBody>
          <a:bodyPr/>
          <a:lstStyle/>
          <a:p>
            <a:fld id="{88589293-54CB-4992-BBB5-17B07151C61B}" type="slidenum">
              <a:rPr lang="en-US" smtClean="0"/>
              <a:t>‹#›</a:t>
            </a:fld>
            <a:endParaRPr lang="en-US" dirty="0"/>
          </a:p>
        </p:txBody>
      </p:sp>
    </p:spTree>
    <p:extLst>
      <p:ext uri="{BB962C8B-B14F-4D97-AF65-F5344CB8AC3E}">
        <p14:creationId xmlns:p14="http://schemas.microsoft.com/office/powerpoint/2010/main" val="112092207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209CD2E-6DCE-4856-BE8A-9AD4ADEDDB66}" type="datetime1">
              <a:rPr lang="en-US" smtClean="0"/>
              <a:t>11/16/2024</a:t>
            </a:fld>
            <a:endParaRPr lang="en-US" dirty="0"/>
          </a:p>
        </p:txBody>
      </p:sp>
      <p:sp>
        <p:nvSpPr>
          <p:cNvPr id="5" name="Footer Placeholder 4"/>
          <p:cNvSpPr>
            <a:spLocks noGrp="1"/>
          </p:cNvSpPr>
          <p:nvPr>
            <p:ph type="ftr" sz="quarter" idx="11"/>
          </p:nvPr>
        </p:nvSpPr>
        <p:spPr/>
        <p:txBody>
          <a:bodyPr/>
          <a:lstStyle/>
          <a:p>
            <a:r>
              <a:rPr lang="en-US" dirty="0"/>
              <a:t>NOSM Dialectical Behavioural Therapy Core Series - Valerie Primeau, MD FRCPC</a:t>
            </a:r>
          </a:p>
        </p:txBody>
      </p:sp>
      <p:sp>
        <p:nvSpPr>
          <p:cNvPr id="6" name="Slide Number Placeholder 5"/>
          <p:cNvSpPr>
            <a:spLocks noGrp="1"/>
          </p:cNvSpPr>
          <p:nvPr>
            <p:ph type="sldNum" sz="quarter" idx="12"/>
          </p:nvPr>
        </p:nvSpPr>
        <p:spPr/>
        <p:txBody>
          <a:bodyPr/>
          <a:lstStyle/>
          <a:p>
            <a:fld id="{88589293-54CB-4992-BBB5-17B07151C61B}" type="slidenum">
              <a:rPr lang="en-US" smtClean="0"/>
              <a:t>‹#›</a:t>
            </a:fld>
            <a:endParaRPr lang="en-US" dirty="0"/>
          </a:p>
        </p:txBody>
      </p:sp>
    </p:spTree>
    <p:extLst>
      <p:ext uri="{BB962C8B-B14F-4D97-AF65-F5344CB8AC3E}">
        <p14:creationId xmlns:p14="http://schemas.microsoft.com/office/powerpoint/2010/main" val="428457994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553EB5B0-5B17-464E-A8BE-B2605A622929}" type="datetime1">
              <a:rPr lang="en-US" smtClean="0"/>
              <a:t>11/16/2024</a:t>
            </a:fld>
            <a:endParaRPr lang="en-US" dirty="0"/>
          </a:p>
        </p:txBody>
      </p:sp>
      <p:sp>
        <p:nvSpPr>
          <p:cNvPr id="9" name="Footer Placeholder 8"/>
          <p:cNvSpPr>
            <a:spLocks noGrp="1"/>
          </p:cNvSpPr>
          <p:nvPr>
            <p:ph type="ftr" sz="quarter" idx="11"/>
          </p:nvPr>
        </p:nvSpPr>
        <p:spPr/>
        <p:txBody>
          <a:bodyPr/>
          <a:lstStyle/>
          <a:p>
            <a:r>
              <a:rPr lang="en-US" dirty="0"/>
              <a:t>NOSM Dialectical Behavioural Therapy Core Series - Valerie Primeau, MD FRCPC</a:t>
            </a:r>
          </a:p>
        </p:txBody>
      </p:sp>
      <p:sp>
        <p:nvSpPr>
          <p:cNvPr id="10" name="Slide Number Placeholder 9"/>
          <p:cNvSpPr>
            <a:spLocks noGrp="1"/>
          </p:cNvSpPr>
          <p:nvPr>
            <p:ph type="sldNum" sz="quarter" idx="12"/>
          </p:nvPr>
        </p:nvSpPr>
        <p:spPr/>
        <p:txBody>
          <a:bodyPr/>
          <a:lstStyle/>
          <a:p>
            <a:fld id="{88589293-54CB-4992-BBB5-17B07151C61B}" type="slidenum">
              <a:rPr lang="en-US" smtClean="0"/>
              <a:t>‹#›</a:t>
            </a:fld>
            <a:endParaRPr lang="en-US" dirty="0"/>
          </a:p>
        </p:txBody>
      </p:sp>
    </p:spTree>
    <p:extLst>
      <p:ext uri="{BB962C8B-B14F-4D97-AF65-F5344CB8AC3E}">
        <p14:creationId xmlns:p14="http://schemas.microsoft.com/office/powerpoint/2010/main" val="160344890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326E9EA1-5EDF-4AB6-9494-A4650718F62D}" type="datetime1">
              <a:rPr lang="en-US" smtClean="0"/>
              <a:t>11/16/2024</a:t>
            </a:fld>
            <a:endParaRPr lang="en-US" dirty="0"/>
          </a:p>
        </p:txBody>
      </p:sp>
      <p:sp>
        <p:nvSpPr>
          <p:cNvPr id="11" name="Footer Placeholder 10"/>
          <p:cNvSpPr>
            <a:spLocks noGrp="1"/>
          </p:cNvSpPr>
          <p:nvPr>
            <p:ph type="ftr" sz="quarter" idx="11"/>
          </p:nvPr>
        </p:nvSpPr>
        <p:spPr/>
        <p:txBody>
          <a:bodyPr/>
          <a:lstStyle/>
          <a:p>
            <a:r>
              <a:rPr lang="en-US" dirty="0"/>
              <a:t>NOSM Dialectical Behavioural Therapy Core Series - Valerie Primeau, MD FRCPC</a:t>
            </a:r>
          </a:p>
        </p:txBody>
      </p:sp>
      <p:sp>
        <p:nvSpPr>
          <p:cNvPr id="12" name="Slide Number Placeholder 11"/>
          <p:cNvSpPr>
            <a:spLocks noGrp="1"/>
          </p:cNvSpPr>
          <p:nvPr>
            <p:ph type="sldNum" sz="quarter" idx="12"/>
          </p:nvPr>
        </p:nvSpPr>
        <p:spPr/>
        <p:txBody>
          <a:bodyPr/>
          <a:lstStyle/>
          <a:p>
            <a:fld id="{88589293-54CB-4992-BBB5-17B07151C61B}" type="slidenum">
              <a:rPr lang="en-US" smtClean="0"/>
              <a:t>‹#›</a:t>
            </a:fld>
            <a:endParaRPr lang="en-US" dirty="0"/>
          </a:p>
        </p:txBody>
      </p:sp>
    </p:spTree>
    <p:extLst>
      <p:ext uri="{BB962C8B-B14F-4D97-AF65-F5344CB8AC3E}">
        <p14:creationId xmlns:p14="http://schemas.microsoft.com/office/powerpoint/2010/main" val="300290250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36BBB0EF-F2E3-427D-9B9F-43C217E2FA58}" type="datetime1">
              <a:rPr lang="en-US" smtClean="0"/>
              <a:t>11/16/2024</a:t>
            </a:fld>
            <a:endParaRPr lang="en-US" dirty="0"/>
          </a:p>
        </p:txBody>
      </p:sp>
      <p:sp>
        <p:nvSpPr>
          <p:cNvPr id="7" name="Footer Placeholder 6"/>
          <p:cNvSpPr>
            <a:spLocks noGrp="1"/>
          </p:cNvSpPr>
          <p:nvPr>
            <p:ph type="ftr" sz="quarter" idx="11"/>
          </p:nvPr>
        </p:nvSpPr>
        <p:spPr/>
        <p:txBody>
          <a:bodyPr/>
          <a:lstStyle/>
          <a:p>
            <a:r>
              <a:rPr lang="en-US" dirty="0"/>
              <a:t>NOSM Dialectical Behavioural Therapy Core Series - Valerie Primeau, MD FRCPC</a:t>
            </a:r>
          </a:p>
        </p:txBody>
      </p:sp>
      <p:sp>
        <p:nvSpPr>
          <p:cNvPr id="8" name="Slide Number Placeholder 7"/>
          <p:cNvSpPr>
            <a:spLocks noGrp="1"/>
          </p:cNvSpPr>
          <p:nvPr>
            <p:ph type="sldNum" sz="quarter" idx="12"/>
          </p:nvPr>
        </p:nvSpPr>
        <p:spPr/>
        <p:txBody>
          <a:bodyPr/>
          <a:lstStyle/>
          <a:p>
            <a:fld id="{88589293-54CB-4992-BBB5-17B07151C61B}" type="slidenum">
              <a:rPr lang="en-US" smtClean="0"/>
              <a:t>‹#›</a:t>
            </a:fld>
            <a:endParaRPr lang="en-US" dirty="0"/>
          </a:p>
        </p:txBody>
      </p:sp>
    </p:spTree>
    <p:extLst>
      <p:ext uri="{BB962C8B-B14F-4D97-AF65-F5344CB8AC3E}">
        <p14:creationId xmlns:p14="http://schemas.microsoft.com/office/powerpoint/2010/main" val="125327043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72A20D9-0717-4711-BCA1-9B4C3CFEB1EE}" type="datetime1">
              <a:rPr lang="en-US" smtClean="0"/>
              <a:t>11/16/2024</a:t>
            </a:fld>
            <a:endParaRPr lang="en-US" dirty="0"/>
          </a:p>
        </p:txBody>
      </p:sp>
      <p:sp>
        <p:nvSpPr>
          <p:cNvPr id="6" name="Footer Placeholder 5"/>
          <p:cNvSpPr>
            <a:spLocks noGrp="1"/>
          </p:cNvSpPr>
          <p:nvPr>
            <p:ph type="ftr" sz="quarter" idx="11"/>
          </p:nvPr>
        </p:nvSpPr>
        <p:spPr/>
        <p:txBody>
          <a:bodyPr/>
          <a:lstStyle/>
          <a:p>
            <a:r>
              <a:rPr lang="en-US" dirty="0"/>
              <a:t>NOSM Dialectical Behavioural Therapy Core Series - Valerie Primeau, MD FRCPC</a:t>
            </a:r>
          </a:p>
        </p:txBody>
      </p:sp>
      <p:sp>
        <p:nvSpPr>
          <p:cNvPr id="7" name="Slide Number Placeholder 6"/>
          <p:cNvSpPr>
            <a:spLocks noGrp="1"/>
          </p:cNvSpPr>
          <p:nvPr>
            <p:ph type="sldNum" sz="quarter" idx="12"/>
          </p:nvPr>
        </p:nvSpPr>
        <p:spPr/>
        <p:txBody>
          <a:bodyPr/>
          <a:lstStyle/>
          <a:p>
            <a:fld id="{88589293-54CB-4992-BBB5-17B07151C61B}" type="slidenum">
              <a:rPr lang="en-US" smtClean="0"/>
              <a:t>‹#›</a:t>
            </a:fld>
            <a:endParaRPr lang="en-US" dirty="0"/>
          </a:p>
        </p:txBody>
      </p:sp>
    </p:spTree>
    <p:extLst>
      <p:ext uri="{BB962C8B-B14F-4D97-AF65-F5344CB8AC3E}">
        <p14:creationId xmlns:p14="http://schemas.microsoft.com/office/powerpoint/2010/main" val="53505786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en-US"/>
              <a:t>Click to edit Master title style</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2C8589DD-CD31-4D20-83BB-4E075E38DC7E}" type="datetime1">
              <a:rPr lang="en-US" smtClean="0"/>
              <a:t>11/16/2024</a:t>
            </a:fld>
            <a:endParaRPr lang="en-US" dirty="0"/>
          </a:p>
        </p:txBody>
      </p:sp>
      <p:sp>
        <p:nvSpPr>
          <p:cNvPr id="9" name="Footer Placeholder 8"/>
          <p:cNvSpPr>
            <a:spLocks noGrp="1"/>
          </p:cNvSpPr>
          <p:nvPr>
            <p:ph type="ftr" sz="quarter" idx="11"/>
          </p:nvPr>
        </p:nvSpPr>
        <p:spPr/>
        <p:txBody>
          <a:bodyPr/>
          <a:lstStyle/>
          <a:p>
            <a:r>
              <a:rPr lang="en-US" dirty="0"/>
              <a:t>NOSM Dialectical Behavioural Therapy Core Series - Valerie Primeau, MD FRCPC</a:t>
            </a:r>
          </a:p>
        </p:txBody>
      </p:sp>
      <p:sp>
        <p:nvSpPr>
          <p:cNvPr id="10" name="Slide Number Placeholder 9"/>
          <p:cNvSpPr>
            <a:spLocks noGrp="1"/>
          </p:cNvSpPr>
          <p:nvPr>
            <p:ph type="sldNum" sz="quarter" idx="12"/>
          </p:nvPr>
        </p:nvSpPr>
        <p:spPr/>
        <p:txBody>
          <a:bodyPr/>
          <a:lstStyle/>
          <a:p>
            <a:fld id="{88589293-54CB-4992-BBB5-17B07151C61B}" type="slidenum">
              <a:rPr lang="en-US" smtClean="0"/>
              <a:t>‹#›</a:t>
            </a:fld>
            <a:endParaRPr lang="en-US" dirty="0"/>
          </a:p>
        </p:txBody>
      </p:sp>
    </p:spTree>
    <p:extLst>
      <p:ext uri="{BB962C8B-B14F-4D97-AF65-F5344CB8AC3E}">
        <p14:creationId xmlns:p14="http://schemas.microsoft.com/office/powerpoint/2010/main" val="95793513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E6D902DA-9BAD-43E8-A6C6-642F1C4BBEF1}" type="datetime1">
              <a:rPr lang="en-US" smtClean="0"/>
              <a:t>11/16/2024</a:t>
            </a:fld>
            <a:endParaRPr lang="en-US" dirty="0"/>
          </a:p>
        </p:txBody>
      </p:sp>
      <p:sp>
        <p:nvSpPr>
          <p:cNvPr id="9" name="Footer Placeholder 8"/>
          <p:cNvSpPr>
            <a:spLocks noGrp="1"/>
          </p:cNvSpPr>
          <p:nvPr>
            <p:ph type="ftr" sz="quarter" idx="11"/>
          </p:nvPr>
        </p:nvSpPr>
        <p:spPr>
          <a:xfrm>
            <a:off x="3499101" y="6356350"/>
            <a:ext cx="5911517" cy="365125"/>
          </a:xfrm>
        </p:spPr>
        <p:txBody>
          <a:bodyPr/>
          <a:lstStyle/>
          <a:p>
            <a:r>
              <a:rPr lang="en-US" dirty="0"/>
              <a:t>NOSM Dialectical Behavioural Therapy Core Series - Valerie Primeau, MD FRCPC</a:t>
            </a:r>
          </a:p>
        </p:txBody>
      </p:sp>
      <p:sp>
        <p:nvSpPr>
          <p:cNvPr id="10" name="Slide Number Placeholder 9"/>
          <p:cNvSpPr>
            <a:spLocks noGrp="1"/>
          </p:cNvSpPr>
          <p:nvPr>
            <p:ph type="sldNum" sz="quarter" idx="12"/>
          </p:nvPr>
        </p:nvSpPr>
        <p:spPr/>
        <p:txBody>
          <a:bodyPr/>
          <a:lstStyle/>
          <a:p>
            <a:fld id="{88589293-54CB-4992-BBB5-17B07151C61B}" type="slidenum">
              <a:rPr lang="en-US" smtClean="0"/>
              <a:t>‹#›</a:t>
            </a:fld>
            <a:endParaRPr lang="en-US" dirty="0"/>
          </a:p>
        </p:txBody>
      </p:sp>
    </p:spTree>
    <p:extLst>
      <p:ext uri="{BB962C8B-B14F-4D97-AF65-F5344CB8AC3E}">
        <p14:creationId xmlns:p14="http://schemas.microsoft.com/office/powerpoint/2010/main" val="5673116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76CB8F9-8B2E-43AA-9F84-D9652B99925A}" type="datetimeFigureOut">
              <a:rPr lang="en-US" smtClean="0"/>
              <a:t>11/16/2024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C121B2B-4161-4F2D-B058-86445F9AB0F4}" type="slidenum">
              <a:rPr lang="en-US" smtClean="0"/>
              <a:t>‹#›</a:t>
            </a:fld>
            <a:endParaRPr lang="en-US"/>
          </a:p>
        </p:txBody>
      </p:sp>
    </p:spTree>
    <p:extLst>
      <p:ext uri="{BB962C8B-B14F-4D97-AF65-F5344CB8AC3E}">
        <p14:creationId xmlns:p14="http://schemas.microsoft.com/office/powerpoint/2010/main" val="46338204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B7946C0-6D9D-438F-AF26-678F05DD1BE6}" type="datetime1">
              <a:rPr lang="en-US" smtClean="0"/>
              <a:t>11/16/2024</a:t>
            </a:fld>
            <a:endParaRPr lang="en-US" dirty="0"/>
          </a:p>
        </p:txBody>
      </p:sp>
      <p:sp>
        <p:nvSpPr>
          <p:cNvPr id="8" name="Footer Placeholder 7"/>
          <p:cNvSpPr>
            <a:spLocks noGrp="1"/>
          </p:cNvSpPr>
          <p:nvPr>
            <p:ph type="ftr" sz="quarter" idx="11"/>
          </p:nvPr>
        </p:nvSpPr>
        <p:spPr/>
        <p:txBody>
          <a:bodyPr/>
          <a:lstStyle/>
          <a:p>
            <a:r>
              <a:rPr lang="en-US" dirty="0"/>
              <a:t>NOSM Dialectical Behavioural Therapy Core Series - Valerie Primeau, MD FRCPC</a:t>
            </a:r>
          </a:p>
        </p:txBody>
      </p:sp>
      <p:sp>
        <p:nvSpPr>
          <p:cNvPr id="9" name="Slide Number Placeholder 8"/>
          <p:cNvSpPr>
            <a:spLocks noGrp="1"/>
          </p:cNvSpPr>
          <p:nvPr>
            <p:ph type="sldNum" sz="quarter" idx="12"/>
          </p:nvPr>
        </p:nvSpPr>
        <p:spPr/>
        <p:txBody>
          <a:bodyPr/>
          <a:lstStyle/>
          <a:p>
            <a:fld id="{88589293-54CB-4992-BBB5-17B07151C61B}" type="slidenum">
              <a:rPr lang="en-US" smtClean="0"/>
              <a:t>‹#›</a:t>
            </a:fld>
            <a:endParaRPr lang="en-US" dirty="0"/>
          </a:p>
        </p:txBody>
      </p:sp>
    </p:spTree>
    <p:extLst>
      <p:ext uri="{BB962C8B-B14F-4D97-AF65-F5344CB8AC3E}">
        <p14:creationId xmlns:p14="http://schemas.microsoft.com/office/powerpoint/2010/main" val="206925198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2C86866-549F-4149-95DD-F54CCCEC1CF0}" type="datetime1">
              <a:rPr lang="en-US" smtClean="0"/>
              <a:t>11/16/2024</a:t>
            </a:fld>
            <a:endParaRPr lang="en-US" dirty="0"/>
          </a:p>
        </p:txBody>
      </p:sp>
      <p:sp>
        <p:nvSpPr>
          <p:cNvPr id="8" name="Footer Placeholder 7"/>
          <p:cNvSpPr>
            <a:spLocks noGrp="1"/>
          </p:cNvSpPr>
          <p:nvPr>
            <p:ph type="ftr" sz="quarter" idx="11"/>
          </p:nvPr>
        </p:nvSpPr>
        <p:spPr/>
        <p:txBody>
          <a:bodyPr/>
          <a:lstStyle/>
          <a:p>
            <a:r>
              <a:rPr lang="en-US" dirty="0"/>
              <a:t>NOSM Dialectical Behavioural Therapy Core Series - Valerie Primeau, MD FRCPC</a:t>
            </a:r>
          </a:p>
        </p:txBody>
      </p:sp>
      <p:sp>
        <p:nvSpPr>
          <p:cNvPr id="9" name="Slide Number Placeholder 8"/>
          <p:cNvSpPr>
            <a:spLocks noGrp="1"/>
          </p:cNvSpPr>
          <p:nvPr>
            <p:ph type="sldNum" sz="quarter" idx="12"/>
          </p:nvPr>
        </p:nvSpPr>
        <p:spPr/>
        <p:txBody>
          <a:bodyPr/>
          <a:lstStyle/>
          <a:p>
            <a:fld id="{88589293-54CB-4992-BBB5-17B07151C61B}" type="slidenum">
              <a:rPr lang="en-US" smtClean="0"/>
              <a:t>‹#›</a:t>
            </a:fld>
            <a:endParaRPr lang="en-US" dirty="0"/>
          </a:p>
        </p:txBody>
      </p:sp>
    </p:spTree>
    <p:extLst>
      <p:ext uri="{BB962C8B-B14F-4D97-AF65-F5344CB8AC3E}">
        <p14:creationId xmlns:p14="http://schemas.microsoft.com/office/powerpoint/2010/main" val="21512229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76CB8F9-8B2E-43AA-9F84-D9652B99925A}" type="datetimeFigureOut">
              <a:rPr lang="en-US" smtClean="0"/>
              <a:t>11/16/2024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C121B2B-4161-4F2D-B058-86445F9AB0F4}" type="slidenum">
              <a:rPr lang="en-US" smtClean="0"/>
              <a:t>‹#›</a:t>
            </a:fld>
            <a:endParaRPr lang="en-US"/>
          </a:p>
        </p:txBody>
      </p:sp>
    </p:spTree>
    <p:extLst>
      <p:ext uri="{BB962C8B-B14F-4D97-AF65-F5344CB8AC3E}">
        <p14:creationId xmlns:p14="http://schemas.microsoft.com/office/powerpoint/2010/main" val="39558900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76CB8F9-8B2E-43AA-9F84-D9652B99925A}" type="datetimeFigureOut">
              <a:rPr lang="en-US" smtClean="0"/>
              <a:t>11/16/2024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C121B2B-4161-4F2D-B058-86445F9AB0F4}" type="slidenum">
              <a:rPr lang="en-US" smtClean="0"/>
              <a:t>‹#›</a:t>
            </a:fld>
            <a:endParaRPr lang="en-US"/>
          </a:p>
        </p:txBody>
      </p:sp>
    </p:spTree>
    <p:extLst>
      <p:ext uri="{BB962C8B-B14F-4D97-AF65-F5344CB8AC3E}">
        <p14:creationId xmlns:p14="http://schemas.microsoft.com/office/powerpoint/2010/main" val="711670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76CB8F9-8B2E-43AA-9F84-D9652B99925A}" type="datetimeFigureOut">
              <a:rPr lang="en-US" smtClean="0"/>
              <a:t>11/16/2024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C121B2B-4161-4F2D-B058-86445F9AB0F4}" type="slidenum">
              <a:rPr lang="en-US" smtClean="0"/>
              <a:t>‹#›</a:t>
            </a:fld>
            <a:endParaRPr lang="en-US"/>
          </a:p>
        </p:txBody>
      </p:sp>
    </p:spTree>
    <p:extLst>
      <p:ext uri="{BB962C8B-B14F-4D97-AF65-F5344CB8AC3E}">
        <p14:creationId xmlns:p14="http://schemas.microsoft.com/office/powerpoint/2010/main" val="40828265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theme" Target="../theme/theme3.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4.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5.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6CB8F9-8B2E-43AA-9F84-D9652B99925A}" type="datetimeFigureOut">
              <a:rPr lang="en-US" smtClean="0"/>
              <a:t>11/16/2024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121B2B-4161-4F2D-B058-86445F9AB0F4}" type="slidenum">
              <a:rPr lang="en-US" smtClean="0"/>
              <a:t>‹#›</a:t>
            </a:fld>
            <a:endParaRPr lang="en-US"/>
          </a:p>
        </p:txBody>
      </p:sp>
    </p:spTree>
    <p:extLst>
      <p:ext uri="{BB962C8B-B14F-4D97-AF65-F5344CB8AC3E}">
        <p14:creationId xmlns:p14="http://schemas.microsoft.com/office/powerpoint/2010/main" val="20107533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AC8E0853-D5C7-4A42-90D8-68CF6073427D}" type="datetime1">
              <a:rPr lang="en-US" altLang="en-US" smtClean="0"/>
              <a:t>11/16/2024</a:t>
            </a:fld>
            <a:endParaRPr lang="en-CA" alt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r>
              <a:rPr lang="en-CA" altLang="en-US" dirty="0"/>
              <a:t>NOSM Dialectical Behavioural Therapy Core Series - Valerie Primeau, MD FRCPC</a:t>
            </a:r>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AF8A1E7E-2D19-4BC4-A9E8-E68AA7A58353}" type="slidenum">
              <a:rPr lang="en-CA" altLang="en-US" smtClean="0"/>
              <a:pPr/>
              <a:t>‹#›</a:t>
            </a:fld>
            <a:endParaRPr lang="en-CA" altLang="en-US" dirty="0"/>
          </a:p>
        </p:txBody>
      </p:sp>
    </p:spTree>
    <p:extLst>
      <p:ext uri="{BB962C8B-B14F-4D97-AF65-F5344CB8AC3E}">
        <p14:creationId xmlns:p14="http://schemas.microsoft.com/office/powerpoint/2010/main" val="260447474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hf sldNum="0" hdr="0" dt="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24128" y="2286000"/>
            <a:ext cx="9720071" cy="4023360"/>
          </a:xfrm>
          <a:prstGeom prst="rect">
            <a:avLst/>
          </a:prstGeom>
        </p:spPr>
        <p:txBody>
          <a:bodyPr vert="horz" lIns="45720" tIns="45720" rIns="4572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24128" y="6470704"/>
            <a:ext cx="2154142" cy="274320"/>
          </a:xfrm>
          <a:prstGeom prst="rect">
            <a:avLst/>
          </a:prstGeom>
        </p:spPr>
        <p:txBody>
          <a:bodyPr vert="horz" lIns="91440" tIns="45720" rIns="91440" bIns="45720" rtlCol="0" anchor="ctr"/>
          <a:lstStyle>
            <a:lvl1pPr algn="l">
              <a:defRPr sz="1000">
                <a:solidFill>
                  <a:schemeClr val="tx1">
                    <a:lumMod val="90000"/>
                    <a:lumOff val="10000"/>
                  </a:schemeClr>
                </a:solidFill>
                <a:latin typeface="+mj-lt"/>
              </a:defRPr>
            </a:lvl1pPr>
          </a:lstStyle>
          <a:p>
            <a:fld id="{797762B1-0650-4B24-91C8-48C94B026871}" type="datetime1">
              <a:rPr lang="en-US" smtClean="0"/>
              <a:t>11/16/2024</a:t>
            </a:fld>
            <a:endParaRPr lang="en-US" dirty="0"/>
          </a:p>
        </p:txBody>
      </p:sp>
      <p:sp>
        <p:nvSpPr>
          <p:cNvPr id="5" name="Footer Placeholder 4"/>
          <p:cNvSpPr>
            <a:spLocks noGrp="1"/>
          </p:cNvSpPr>
          <p:nvPr>
            <p:ph type="ftr" sz="quarter" idx="3"/>
          </p:nvPr>
        </p:nvSpPr>
        <p:spPr>
          <a:xfrm>
            <a:off x="4842932" y="6470704"/>
            <a:ext cx="5901458" cy="274320"/>
          </a:xfrm>
          <a:prstGeom prst="rect">
            <a:avLst/>
          </a:prstGeom>
        </p:spPr>
        <p:txBody>
          <a:bodyPr vert="horz" lIns="91440" tIns="45720" rIns="91440" bIns="45720" rtlCol="0" anchor="ctr"/>
          <a:lstStyle>
            <a:lvl1pPr algn="r">
              <a:defRPr sz="1000" cap="all" baseline="0">
                <a:solidFill>
                  <a:schemeClr val="tx1">
                    <a:lumMod val="90000"/>
                    <a:lumOff val="10000"/>
                  </a:schemeClr>
                </a:solidFill>
                <a:latin typeface="+mj-lt"/>
              </a:defRPr>
            </a:lvl1pPr>
          </a:lstStyle>
          <a:p>
            <a:r>
              <a:rPr lang="fr-FR" dirty="0"/>
              <a:t>NOSM Dialectical Behavioural Therapy Core Series - Valerie Primeau, MD FRCPC</a:t>
            </a:r>
            <a:endParaRPr lang="en-US" dirty="0"/>
          </a:p>
        </p:txBody>
      </p:sp>
      <p:sp>
        <p:nvSpPr>
          <p:cNvPr id="6" name="Slide Number Placeholder 5"/>
          <p:cNvSpPr>
            <a:spLocks noGrp="1"/>
          </p:cNvSpPr>
          <p:nvPr>
            <p:ph type="sldNum" sz="quarter" idx="4"/>
          </p:nvPr>
        </p:nvSpPr>
        <p:spPr>
          <a:xfrm>
            <a:off x="10837334" y="6470704"/>
            <a:ext cx="973666" cy="274320"/>
          </a:xfrm>
          <a:prstGeom prst="rect">
            <a:avLst/>
          </a:prstGeom>
        </p:spPr>
        <p:txBody>
          <a:bodyPr vert="horz" lIns="91440" tIns="45720" rIns="91440" bIns="45720" rtlCol="0" anchor="ctr"/>
          <a:lstStyle>
            <a:lvl1pPr algn="l">
              <a:defRPr sz="1000">
                <a:solidFill>
                  <a:schemeClr val="tx1">
                    <a:lumMod val="90000"/>
                    <a:lumOff val="10000"/>
                  </a:schemeClr>
                </a:solidFill>
                <a:latin typeface="+mj-lt"/>
              </a:defRPr>
            </a:lvl1pPr>
          </a:lstStyle>
          <a:p>
            <a:fld id="{4FAB73BC-B049-4115-A692-8D63A059BFB8}" type="slidenum">
              <a:rPr lang="en-US" dirty="0"/>
              <a:pPr/>
              <a:t>‹#›</a:t>
            </a:fld>
            <a:endParaRPr lang="en-US" dirty="0"/>
          </a:p>
        </p:txBody>
      </p:sp>
      <p:cxnSp>
        <p:nvCxnSpPr>
          <p:cNvPr id="7" name="Straight Connector 6"/>
          <p:cNvCxnSpPr/>
          <p:nvPr/>
        </p:nvCxnSpPr>
        <p:spPr>
          <a:xfrm flipV="1">
            <a:off x="762000" y="826324"/>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1117279"/>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Lst>
  <p:hf sldNum="0" hdr="0" dt="0"/>
  <p:txStyles>
    <p:titleStyle>
      <a:lvl1pPr algn="l" defTabSz="914400" rtl="0" eaLnBrk="1" latinLnBrk="0" hangingPunct="1">
        <a:lnSpc>
          <a:spcPct val="80000"/>
        </a:lnSpc>
        <a:spcBef>
          <a:spcPct val="0"/>
        </a:spcBef>
        <a:buNone/>
        <a:defRPr sz="5000" kern="1200" cap="all" spc="100" baseline="0">
          <a:solidFill>
            <a:schemeClr val="tx1">
              <a:lumMod val="90000"/>
              <a:lumOff val="10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2"/>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CDADAFC1-7604-4774-A728-486AC568998F}" type="datetime1">
              <a:rPr lang="en-US" smtClean="0"/>
              <a:t>11/16/2024</a:t>
            </a:fld>
            <a:endParaRPr lang="en-US" dirty="0"/>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r>
              <a:rPr lang="fr-FR" dirty="0"/>
              <a:t>NOSM Dialectical Behavioural Therapy Core Series - Valerie Primeau, MD FRCPC</a:t>
            </a:r>
            <a:endParaRPr lang="en-US" dirty="0"/>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88589293-54CB-4992-BBB5-17B07151C61B}" type="slidenum">
              <a:rPr lang="en-US" smtClean="0"/>
              <a:t>‹#›</a:t>
            </a:fld>
            <a:endParaRPr lang="en-US" dirty="0"/>
          </a:p>
        </p:txBody>
      </p:sp>
    </p:spTree>
    <p:extLst>
      <p:ext uri="{BB962C8B-B14F-4D97-AF65-F5344CB8AC3E}">
        <p14:creationId xmlns:p14="http://schemas.microsoft.com/office/powerpoint/2010/main" val="4141378094"/>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hf sldNum="0" hdr="0" dt="0"/>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A2BED103-1382-4FB1-A25C-D5A883DEB2E1}" type="datetime1">
              <a:rPr lang="en-US" smtClean="0"/>
              <a:t>11/16/2024</a:t>
            </a:fld>
            <a:endParaRPr lang="en-US" dirty="0"/>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r>
              <a:rPr lang="en-US" dirty="0"/>
              <a:t>NOSM Dialectical Behavioural Therapy Core Series - Valerie Primeau, MD FRCPC</a:t>
            </a:r>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88589293-54CB-4992-BBB5-17B07151C61B}" type="slidenum">
              <a:rPr lang="en-US" smtClean="0"/>
              <a:t>‹#›</a:t>
            </a:fld>
            <a:endParaRPr lang="en-US" dirty="0"/>
          </a:p>
        </p:txBody>
      </p:sp>
    </p:spTree>
    <p:extLst>
      <p:ext uri="{BB962C8B-B14F-4D97-AF65-F5344CB8AC3E}">
        <p14:creationId xmlns:p14="http://schemas.microsoft.com/office/powerpoint/2010/main" val="3015248546"/>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hf sldNum="0" hdr="0" dt="0"/>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s://stevenchayes.com/about/"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41.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41.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Layout" Target="../slideLayouts/slideLayout29.xml"/><Relationship Id="rId1" Type="http://schemas.openxmlformats.org/officeDocument/2006/relationships/themeOverride" Target="../theme/themeOverride1.xml"/></Relationships>
</file>

<file path=ppt/slides/_rels/slide2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slideLayout" Target="../slideLayouts/slideLayout29.xml"/><Relationship Id="rId1" Type="http://schemas.openxmlformats.org/officeDocument/2006/relationships/themeOverride" Target="../theme/themeOverride2.xml"/></Relationships>
</file>

<file path=ppt/slides/_rels/slide26.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eg"/><Relationship Id="rId1" Type="http://schemas.openxmlformats.org/officeDocument/2006/relationships/slideLayout" Target="../slideLayouts/slideLayout41.xml"/></Relationships>
</file>

<file path=ppt/slides/_rels/slide2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7.xml"/><Relationship Id="rId7" Type="http://schemas.openxmlformats.org/officeDocument/2006/relationships/image" Target="../media/image46.jpeg"/><Relationship Id="rId2" Type="http://schemas.openxmlformats.org/officeDocument/2006/relationships/diagramData" Target="../diagrams/data7.xml"/><Relationship Id="rId1" Type="http://schemas.openxmlformats.org/officeDocument/2006/relationships/slideLayout" Target="../slideLayouts/slideLayout29.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5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png"/></Relationships>
</file>

<file path=ppt/slides/_rels/slide33.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oleObject" Target="../embeddings/oleObject1.bin"/><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oleObject" Target="../embeddings/oleObject2.bin"/><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oleObject" Target="../embeddings/oleObject3.bin"/><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8" Type="http://schemas.openxmlformats.org/officeDocument/2006/relationships/hyperlink" Target="http://en.wikipedia.org/wiki/Self-image" TargetMode="External"/><Relationship Id="rId13" Type="http://schemas.openxmlformats.org/officeDocument/2006/relationships/hyperlink" Target="http://en.wikipedia.org/wiki/Substance_abuse" TargetMode="External"/><Relationship Id="rId18" Type="http://schemas.openxmlformats.org/officeDocument/2006/relationships/hyperlink" Target="http://en.wikipedia.org/wiki/Mood" TargetMode="External"/><Relationship Id="rId26" Type="http://schemas.openxmlformats.org/officeDocument/2006/relationships/hyperlink" Target="http://en.wikipedia.org/wiki/Dissociation_(psychology)" TargetMode="External"/><Relationship Id="rId3" Type="http://schemas.openxmlformats.org/officeDocument/2006/relationships/hyperlink" Target="http://en.wikipedia.org/wiki/Abandonment" TargetMode="External"/><Relationship Id="rId21" Type="http://schemas.openxmlformats.org/officeDocument/2006/relationships/hyperlink" Target="http://en.wikipedia.org/wiki/Emptiness" TargetMode="External"/><Relationship Id="rId7" Type="http://schemas.openxmlformats.org/officeDocument/2006/relationships/hyperlink" Target="http://en.wikipedia.org/wiki/Identity" TargetMode="External"/><Relationship Id="rId12" Type="http://schemas.openxmlformats.org/officeDocument/2006/relationships/hyperlink" Target="http://en.wikipedia.org/wiki/Eating_disorder" TargetMode="External"/><Relationship Id="rId17" Type="http://schemas.openxmlformats.org/officeDocument/2006/relationships/hyperlink" Target="http://en.wikipedia.org/wiki/Affect_(psychology)" TargetMode="External"/><Relationship Id="rId25" Type="http://schemas.openxmlformats.org/officeDocument/2006/relationships/hyperlink" Target="http://en.wikipedia.org/wiki/Ideation" TargetMode="External"/><Relationship Id="rId2" Type="http://schemas.openxmlformats.org/officeDocument/2006/relationships/notesSlide" Target="../notesSlides/notesSlide6.xml"/><Relationship Id="rId16" Type="http://schemas.openxmlformats.org/officeDocument/2006/relationships/hyperlink" Target="http://en.wikipedia.org/wiki/Self-mutilation" TargetMode="External"/><Relationship Id="rId20" Type="http://schemas.openxmlformats.org/officeDocument/2006/relationships/hyperlink" Target="http://en.wikipedia.org/wiki/Anxiety" TargetMode="External"/><Relationship Id="rId1" Type="http://schemas.openxmlformats.org/officeDocument/2006/relationships/slideLayout" Target="../slideLayouts/slideLayout2.xml"/><Relationship Id="rId6" Type="http://schemas.openxmlformats.org/officeDocument/2006/relationships/hyperlink" Target="http://en.wikipedia.org/wiki/Devaluation" TargetMode="External"/><Relationship Id="rId11" Type="http://schemas.openxmlformats.org/officeDocument/2006/relationships/hyperlink" Target="http://en.wikipedia.org/wiki/Promiscuous_sex" TargetMode="External"/><Relationship Id="rId24" Type="http://schemas.openxmlformats.org/officeDocument/2006/relationships/hyperlink" Target="http://en.wikipedia.org/wiki/Paranoia" TargetMode="External"/><Relationship Id="rId5" Type="http://schemas.openxmlformats.org/officeDocument/2006/relationships/hyperlink" Target="http://en.wikipedia.org/wiki/Idealization" TargetMode="External"/><Relationship Id="rId15" Type="http://schemas.openxmlformats.org/officeDocument/2006/relationships/hyperlink" Target="http://en.wikipedia.org/wiki/Suicide" TargetMode="External"/><Relationship Id="rId23" Type="http://schemas.openxmlformats.org/officeDocument/2006/relationships/hyperlink" Target="http://en.wikipedia.org/wiki/Stress_(medicine)" TargetMode="External"/><Relationship Id="rId10" Type="http://schemas.openxmlformats.org/officeDocument/2006/relationships/hyperlink" Target="http://en.wikipedia.org/wiki/Impulse_control_disorder" TargetMode="External"/><Relationship Id="rId19" Type="http://schemas.openxmlformats.org/officeDocument/2006/relationships/hyperlink" Target="http://en.wikipedia.org/wiki/Dysphoria" TargetMode="External"/><Relationship Id="rId4" Type="http://schemas.openxmlformats.org/officeDocument/2006/relationships/hyperlink" Target="http://en.wikipedia.org/wiki/Interpersonal_relationship" TargetMode="External"/><Relationship Id="rId9" Type="http://schemas.openxmlformats.org/officeDocument/2006/relationships/hyperlink" Target="http://en.wikipedia.org/wiki/Psychological_identity" TargetMode="External"/><Relationship Id="rId14" Type="http://schemas.openxmlformats.org/officeDocument/2006/relationships/hyperlink" Target="http://en.wikipedia.org/wiki/Binge_eating" TargetMode="External"/><Relationship Id="rId22" Type="http://schemas.openxmlformats.org/officeDocument/2006/relationships/hyperlink" Target="http://en.wikipedia.org/wiki/Anger" TargetMode="Externa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hyperlink" Target="https://twitter.com/dbtmindfulnow/status/638531424153378817" TargetMode="External"/><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57.pn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8.emf"/><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9.emf"/><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oleObject" Target="../embeddings/oleObject1.bin"/><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oleObject" Target="../embeddings/oleObject2.bin"/><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oleObject" Target="../embeddings/oleObject3.bin"/><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hyperlink" Target="https://escholarship.org/uc/item/0h66173b" TargetMode="External"/></Relationships>
</file>

<file path=ppt/slides/_rels/slide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2667000" y="0"/>
            <a:ext cx="6858000" cy="6858000"/>
          </a:xfrm>
          <a:prstGeom prst="rect">
            <a:avLst/>
          </a:prstGeom>
        </p:spPr>
      </p:pic>
    </p:spTree>
    <p:extLst>
      <p:ext uri="{BB962C8B-B14F-4D97-AF65-F5344CB8AC3E}">
        <p14:creationId xmlns:p14="http://schemas.microsoft.com/office/powerpoint/2010/main" val="38049549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99713" y="248038"/>
            <a:ext cx="11187487" cy="1159200"/>
          </a:xfrm>
        </p:spPr>
        <p:txBody>
          <a:bodyPr vert="horz" lIns="91440" tIns="45720" rIns="91440" bIns="45720" rtlCol="0" anchor="ctr">
            <a:normAutofit/>
          </a:bodyPr>
          <a:lstStyle/>
          <a:p>
            <a:r>
              <a:rPr lang="en-US" sz="4000" kern="1200" dirty="0">
                <a:solidFill>
                  <a:srgbClr val="FFFFFF"/>
                </a:solidFill>
                <a:latin typeface="+mj-lt"/>
                <a:ea typeface="+mj-ea"/>
                <a:cs typeface="+mj-cs"/>
              </a:rPr>
              <a:t>Acceptance and Commitment Therapy (ACT)</a:t>
            </a:r>
          </a:p>
        </p:txBody>
      </p:sp>
      <p:pic>
        <p:nvPicPr>
          <p:cNvPr id="5" name="Content Placeholder 4" descr="A close-up of a paper&#10;&#10;Description automatically generated"/>
          <p:cNvPicPr>
            <a:picLocks noGrp="1" noChangeAspect="1"/>
          </p:cNvPicPr>
          <p:nvPr>
            <p:ph idx="1"/>
          </p:nvPr>
        </p:nvPicPr>
        <p:blipFill>
          <a:blip r:embed="rId2"/>
          <a:stretch>
            <a:fillRect/>
          </a:stretch>
        </p:blipFill>
        <p:spPr>
          <a:xfrm>
            <a:off x="128" y="2827283"/>
            <a:ext cx="12191872" cy="2529812"/>
          </a:xfrm>
          <a:prstGeom prst="rect">
            <a:avLst/>
          </a:prstGeom>
        </p:spPr>
      </p:pic>
      <p:sp>
        <p:nvSpPr>
          <p:cNvPr id="4" name="Rectangle 3"/>
          <p:cNvSpPr/>
          <p:nvPr/>
        </p:nvSpPr>
        <p:spPr>
          <a:xfrm>
            <a:off x="0" y="5873115"/>
            <a:ext cx="11887200" cy="1061829"/>
          </a:xfrm>
          <a:prstGeom prst="rect">
            <a:avLst/>
          </a:prstGeom>
        </p:spPr>
        <p:txBody>
          <a:bodyPr wrap="square">
            <a:spAutoFit/>
          </a:bodyPr>
          <a:lstStyle/>
          <a:p>
            <a:pPr>
              <a:spcAft>
                <a:spcPts val="600"/>
              </a:spcAft>
            </a:pPr>
            <a:endParaRPr lang="en-US" sz="2000" b="0" i="0" u="none" strike="noStrike" baseline="0">
              <a:solidFill>
                <a:srgbClr val="000000"/>
              </a:solidFill>
              <a:latin typeface="Times New Roman" panose="02020603050405020304" pitchFamily="18" charset="0"/>
            </a:endParaRPr>
          </a:p>
          <a:p>
            <a:pPr>
              <a:spcAft>
                <a:spcPts val="600"/>
              </a:spcAft>
            </a:pPr>
            <a:r>
              <a:rPr lang="en-US" sz="2000" b="0" i="0" u="none" strike="noStrike" baseline="0">
                <a:solidFill>
                  <a:srgbClr val="000000"/>
                </a:solidFill>
                <a:latin typeface="Times New Roman" panose="02020603050405020304" pitchFamily="18" charset="0"/>
              </a:rPr>
              <a:t> </a:t>
            </a:r>
            <a:r>
              <a:rPr lang="en-US" b="0" i="0" u="none" strike="noStrike" baseline="0">
                <a:solidFill>
                  <a:srgbClr val="000000"/>
                </a:solidFill>
                <a:latin typeface="Times New Roman" panose="02020603050405020304" pitchFamily="18" charset="0"/>
              </a:rPr>
              <a:t>Balandeh E, Omidi A, Ghaderi A. </a:t>
            </a:r>
            <a:r>
              <a:rPr lang="en-US" b="1" i="0" u="none" strike="noStrike" baseline="0">
                <a:solidFill>
                  <a:srgbClr val="000000"/>
                </a:solidFill>
                <a:latin typeface="Times New Roman" panose="02020603050405020304" pitchFamily="18" charset="0"/>
              </a:rPr>
              <a:t>A Narrative Review of Third-Wave Cognitive-Behavioral Therapies in Addiction. </a:t>
            </a:r>
            <a:r>
              <a:rPr lang="en-US" b="0" i="0" u="none" strike="noStrike" baseline="0">
                <a:solidFill>
                  <a:srgbClr val="000000"/>
                </a:solidFill>
                <a:latin typeface="Times New Roman" panose="02020603050405020304" pitchFamily="18" charset="0"/>
              </a:rPr>
              <a:t>Addict Health 2021; 13(1): 52-65. </a:t>
            </a:r>
            <a:endParaRPr lang="en-US"/>
          </a:p>
        </p:txBody>
      </p:sp>
    </p:spTree>
    <p:extLst>
      <p:ext uri="{BB962C8B-B14F-4D97-AF65-F5344CB8AC3E}">
        <p14:creationId xmlns:p14="http://schemas.microsoft.com/office/powerpoint/2010/main" val="41801143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1371597" y="348865"/>
            <a:ext cx="10044023" cy="877729"/>
          </a:xfrm>
        </p:spPr>
        <p:txBody>
          <a:bodyPr vert="horz" lIns="91440" tIns="45720" rIns="91440" bIns="45720" rtlCol="0" anchor="ctr">
            <a:normAutofit/>
          </a:bodyPr>
          <a:lstStyle/>
          <a:p>
            <a:r>
              <a:rPr lang="en-US" sz="4000" kern="1200" dirty="0">
                <a:solidFill>
                  <a:srgbClr val="FFFFFF"/>
                </a:solidFill>
                <a:latin typeface="+mj-lt"/>
                <a:ea typeface="+mj-ea"/>
                <a:cs typeface="+mj-cs"/>
              </a:rPr>
              <a:t>Dialectical Behavioural Therapy (DBT)</a:t>
            </a:r>
          </a:p>
        </p:txBody>
      </p:sp>
      <p:sp>
        <p:nvSpPr>
          <p:cNvPr id="4" name="Rectangle 3"/>
          <p:cNvSpPr/>
          <p:nvPr/>
        </p:nvSpPr>
        <p:spPr>
          <a:xfrm>
            <a:off x="0" y="5873115"/>
            <a:ext cx="11887200" cy="1061829"/>
          </a:xfrm>
          <a:prstGeom prst="rect">
            <a:avLst/>
          </a:prstGeom>
        </p:spPr>
        <p:txBody>
          <a:bodyPr wrap="square">
            <a:spAutoFit/>
          </a:bodyPr>
          <a:lstStyle/>
          <a:p>
            <a:pPr>
              <a:spcAft>
                <a:spcPts val="600"/>
              </a:spcAft>
            </a:pPr>
            <a:endParaRPr lang="en-US" sz="2000" b="0" i="0" u="none" strike="noStrike" baseline="0">
              <a:solidFill>
                <a:srgbClr val="000000"/>
              </a:solidFill>
              <a:latin typeface="Times New Roman" panose="02020603050405020304" pitchFamily="18" charset="0"/>
            </a:endParaRPr>
          </a:p>
          <a:p>
            <a:pPr>
              <a:spcAft>
                <a:spcPts val="600"/>
              </a:spcAft>
            </a:pPr>
            <a:r>
              <a:rPr lang="en-US" sz="2000" b="0" i="0" u="none" strike="noStrike" baseline="0" dirty="0">
                <a:solidFill>
                  <a:srgbClr val="000000"/>
                </a:solidFill>
                <a:latin typeface="Times New Roman" panose="02020603050405020304" pitchFamily="18" charset="0"/>
              </a:rPr>
              <a:t> </a:t>
            </a:r>
            <a:r>
              <a:rPr lang="en-US" b="0" i="0" u="none" strike="noStrike" baseline="0" dirty="0" err="1">
                <a:solidFill>
                  <a:srgbClr val="000000"/>
                </a:solidFill>
                <a:latin typeface="Times New Roman" panose="02020603050405020304" pitchFamily="18" charset="0"/>
              </a:rPr>
              <a:t>Balandeh</a:t>
            </a:r>
            <a:r>
              <a:rPr lang="en-US" b="0" i="0" u="none" strike="noStrike" baseline="0" dirty="0">
                <a:solidFill>
                  <a:srgbClr val="000000"/>
                </a:solidFill>
                <a:latin typeface="Times New Roman" panose="02020603050405020304" pitchFamily="18" charset="0"/>
              </a:rPr>
              <a:t> E, </a:t>
            </a:r>
            <a:r>
              <a:rPr lang="en-US" b="0" i="0" u="none" strike="noStrike" baseline="0" dirty="0" err="1">
                <a:solidFill>
                  <a:srgbClr val="000000"/>
                </a:solidFill>
                <a:latin typeface="Times New Roman" panose="02020603050405020304" pitchFamily="18" charset="0"/>
              </a:rPr>
              <a:t>Omidi</a:t>
            </a:r>
            <a:r>
              <a:rPr lang="en-US" b="0" i="0" u="none" strike="noStrike" baseline="0" dirty="0">
                <a:solidFill>
                  <a:srgbClr val="000000"/>
                </a:solidFill>
                <a:latin typeface="Times New Roman" panose="02020603050405020304" pitchFamily="18" charset="0"/>
              </a:rPr>
              <a:t> A, </a:t>
            </a:r>
            <a:r>
              <a:rPr lang="en-US" b="0" i="0" u="none" strike="noStrike" baseline="0" dirty="0" err="1">
                <a:solidFill>
                  <a:srgbClr val="000000"/>
                </a:solidFill>
                <a:latin typeface="Times New Roman" panose="02020603050405020304" pitchFamily="18" charset="0"/>
              </a:rPr>
              <a:t>Ghaderi</a:t>
            </a:r>
            <a:r>
              <a:rPr lang="en-US" b="0" i="0" u="none" strike="noStrike" baseline="0" dirty="0">
                <a:solidFill>
                  <a:srgbClr val="000000"/>
                </a:solidFill>
                <a:latin typeface="Times New Roman" panose="02020603050405020304" pitchFamily="18" charset="0"/>
              </a:rPr>
              <a:t> A. </a:t>
            </a:r>
            <a:r>
              <a:rPr lang="en-US" b="1" i="0" u="none" strike="noStrike" baseline="0" dirty="0">
                <a:solidFill>
                  <a:srgbClr val="000000"/>
                </a:solidFill>
                <a:latin typeface="Times New Roman" panose="02020603050405020304" pitchFamily="18" charset="0"/>
              </a:rPr>
              <a:t>A Narrative Review of Third-Wave Cognitive-Behavioral Therapies in Addiction. </a:t>
            </a:r>
            <a:r>
              <a:rPr lang="en-US" b="0" i="0" u="none" strike="noStrike" baseline="0" dirty="0">
                <a:solidFill>
                  <a:srgbClr val="000000"/>
                </a:solidFill>
                <a:latin typeface="Times New Roman" panose="02020603050405020304" pitchFamily="18" charset="0"/>
              </a:rPr>
              <a:t>Addict Health 2021; 13(1): 52-65. </a:t>
            </a:r>
            <a:endParaRPr lang="en-US"/>
          </a:p>
        </p:txBody>
      </p:sp>
      <p:grpSp>
        <p:nvGrpSpPr>
          <p:cNvPr id="8" name="Group 7">
            <a:extLst>
              <a:ext uri="{FF2B5EF4-FFF2-40B4-BE49-F238E27FC236}">
                <a16:creationId xmlns:a16="http://schemas.microsoft.com/office/drawing/2014/main" id="{15748B58-8253-3C88-037E-9048CC0DAC0A}"/>
              </a:ext>
            </a:extLst>
          </p:cNvPr>
          <p:cNvGrpSpPr/>
          <p:nvPr/>
        </p:nvGrpSpPr>
        <p:grpSpPr>
          <a:xfrm>
            <a:off x="63061" y="2555218"/>
            <a:ext cx="12065877" cy="2970673"/>
            <a:chOff x="0" y="2684574"/>
            <a:chExt cx="12198927" cy="2869792"/>
          </a:xfrm>
        </p:grpSpPr>
        <p:pic>
          <p:nvPicPr>
            <p:cNvPr id="5" name="Picture 4"/>
            <p:cNvPicPr>
              <a:picLocks noChangeAspect="1"/>
            </p:cNvPicPr>
            <p:nvPr/>
          </p:nvPicPr>
          <p:blipFill>
            <a:blip r:embed="rId2"/>
            <a:stretch>
              <a:fillRect/>
            </a:stretch>
          </p:blipFill>
          <p:spPr>
            <a:xfrm>
              <a:off x="0" y="3628135"/>
              <a:ext cx="12192000" cy="1926231"/>
            </a:xfrm>
            <a:prstGeom prst="rect">
              <a:avLst/>
            </a:prstGeom>
          </p:spPr>
        </p:pic>
        <p:pic>
          <p:nvPicPr>
            <p:cNvPr id="6" name="Picture 5"/>
            <p:cNvPicPr>
              <a:picLocks noChangeAspect="1"/>
            </p:cNvPicPr>
            <p:nvPr/>
          </p:nvPicPr>
          <p:blipFill>
            <a:blip r:embed="rId3"/>
            <a:stretch>
              <a:fillRect/>
            </a:stretch>
          </p:blipFill>
          <p:spPr>
            <a:xfrm>
              <a:off x="6927" y="2684574"/>
              <a:ext cx="12192000" cy="943561"/>
            </a:xfrm>
            <a:prstGeom prst="rect">
              <a:avLst/>
            </a:prstGeom>
          </p:spPr>
        </p:pic>
      </p:grpSp>
    </p:spTree>
    <p:extLst>
      <p:ext uri="{BB962C8B-B14F-4D97-AF65-F5344CB8AC3E}">
        <p14:creationId xmlns:p14="http://schemas.microsoft.com/office/powerpoint/2010/main" val="10768622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Elderly man in counseling">
            <a:extLst>
              <a:ext uri="{FF2B5EF4-FFF2-40B4-BE49-F238E27FC236}">
                <a16:creationId xmlns:a16="http://schemas.microsoft.com/office/drawing/2014/main" id="{2F7BB762-F522-757E-116B-0400BD6569D9}"/>
              </a:ext>
            </a:extLst>
          </p:cNvPr>
          <p:cNvPicPr>
            <a:picLocks noChangeAspect="1"/>
          </p:cNvPicPr>
          <p:nvPr/>
        </p:nvPicPr>
        <p:blipFill>
          <a:blip r:embed="rId2" cstate="print">
            <a:alphaModFix amt="50000"/>
            <a:extLst>
              <a:ext uri="{28A0092B-C50C-407E-A947-70E740481C1C}">
                <a14:useLocalDpi xmlns:a14="http://schemas.microsoft.com/office/drawing/2010/main" val="0"/>
              </a:ext>
            </a:extLst>
          </a:blip>
          <a:srcRect b="15730"/>
          <a:stretch/>
        </p:blipFill>
        <p:spPr>
          <a:xfrm>
            <a:off x="20" y="1"/>
            <a:ext cx="12191980" cy="6857999"/>
          </a:xfrm>
          <a:prstGeom prst="rect">
            <a:avLst/>
          </a:prstGeom>
        </p:spPr>
      </p:pic>
      <p:sp>
        <p:nvSpPr>
          <p:cNvPr id="2" name="Title 1"/>
          <p:cNvSpPr>
            <a:spLocks noGrp="1"/>
          </p:cNvSpPr>
          <p:nvPr>
            <p:ph type="ctrTitle"/>
          </p:nvPr>
        </p:nvSpPr>
        <p:spPr>
          <a:xfrm>
            <a:off x="838200" y="1122362"/>
            <a:ext cx="10515600" cy="2900518"/>
          </a:xfrm>
        </p:spPr>
        <p:txBody>
          <a:bodyPr>
            <a:normAutofit/>
          </a:bodyPr>
          <a:lstStyle/>
          <a:p>
            <a:r>
              <a:rPr lang="en-US" sz="4400" kern="1200" dirty="0">
                <a:solidFill>
                  <a:srgbClr val="FFFFFF"/>
                </a:solidFill>
                <a:latin typeface="+mj-lt"/>
                <a:ea typeface="+mj-ea"/>
                <a:cs typeface="+mj-cs"/>
              </a:rPr>
              <a:t>Acceptance and Commitment Therapy (ACT)</a:t>
            </a:r>
            <a:endParaRPr lang="en-US" sz="4400" dirty="0">
              <a:solidFill>
                <a:srgbClr val="FFFFFF"/>
              </a:solidFill>
            </a:endParaRPr>
          </a:p>
        </p:txBody>
      </p:sp>
      <p:sp>
        <p:nvSpPr>
          <p:cNvPr id="3" name="Subtitle 2"/>
          <p:cNvSpPr>
            <a:spLocks noGrp="1"/>
          </p:cNvSpPr>
          <p:nvPr>
            <p:ph type="subTitle" idx="1"/>
          </p:nvPr>
        </p:nvSpPr>
        <p:spPr>
          <a:xfrm>
            <a:off x="838200" y="4159404"/>
            <a:ext cx="10515600" cy="1098395"/>
          </a:xfrm>
        </p:spPr>
        <p:txBody>
          <a:bodyPr>
            <a:normAutofit/>
          </a:bodyPr>
          <a:lstStyle/>
          <a:p>
            <a:endParaRPr lang="en-US" sz="2000">
              <a:solidFill>
                <a:srgbClr val="FFFFFF"/>
              </a:solidFill>
            </a:endParaRPr>
          </a:p>
        </p:txBody>
      </p:sp>
    </p:spTree>
    <p:extLst>
      <p:ext uri="{BB962C8B-B14F-4D97-AF65-F5344CB8AC3E}">
        <p14:creationId xmlns:p14="http://schemas.microsoft.com/office/powerpoint/2010/main" val="33161065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hlinkClick r:id="rId2"/>
              </a:rPr>
              <a:t>https://stevenchayes.com/about/</a:t>
            </a:r>
            <a:r>
              <a:rPr lang="en-US" dirty="0"/>
              <a:t> </a:t>
            </a:r>
          </a:p>
        </p:txBody>
      </p:sp>
      <p:sp>
        <p:nvSpPr>
          <p:cNvPr id="3" name="Content Placeholder 2"/>
          <p:cNvSpPr>
            <a:spLocks noGrp="1"/>
          </p:cNvSpPr>
          <p:nvPr>
            <p:ph idx="1"/>
          </p:nvPr>
        </p:nvSpPr>
        <p:spPr/>
        <p:txBody>
          <a:bodyPr/>
          <a:lstStyle/>
          <a:p>
            <a:endParaRPr lang="en-US"/>
          </a:p>
        </p:txBody>
      </p:sp>
      <p:sp>
        <p:nvSpPr>
          <p:cNvPr id="4" name="Rectangle 3"/>
          <p:cNvSpPr/>
          <p:nvPr/>
        </p:nvSpPr>
        <p:spPr>
          <a:xfrm>
            <a:off x="3673734" y="3244334"/>
            <a:ext cx="4844531" cy="369332"/>
          </a:xfrm>
          <a:prstGeom prst="rect">
            <a:avLst/>
          </a:prstGeom>
        </p:spPr>
        <p:txBody>
          <a:bodyPr wrap="none">
            <a:spAutoFit/>
          </a:bodyPr>
          <a:lstStyle/>
          <a:p>
            <a:r>
              <a:rPr lang="en-US" dirty="0">
                <a:hlinkClick r:id="rId2"/>
              </a:rPr>
              <a:t>About | Steven C. Hayes, PhD (stevenchayes.com)</a:t>
            </a:r>
            <a:endParaRPr lang="en-US" dirty="0"/>
          </a:p>
        </p:txBody>
      </p:sp>
      <p:pic>
        <p:nvPicPr>
          <p:cNvPr id="5" name="Picture 4"/>
          <p:cNvPicPr>
            <a:picLocks noChangeAspect="1"/>
          </p:cNvPicPr>
          <p:nvPr/>
        </p:nvPicPr>
        <p:blipFill>
          <a:blip r:embed="rId3"/>
          <a:stretch>
            <a:fillRect/>
          </a:stretch>
        </p:blipFill>
        <p:spPr>
          <a:xfrm>
            <a:off x="0" y="1416092"/>
            <a:ext cx="12192000" cy="4025815"/>
          </a:xfrm>
          <a:prstGeom prst="rect">
            <a:avLst/>
          </a:prstGeom>
        </p:spPr>
      </p:pic>
    </p:spTree>
    <p:extLst>
      <p:ext uri="{BB962C8B-B14F-4D97-AF65-F5344CB8AC3E}">
        <p14:creationId xmlns:p14="http://schemas.microsoft.com/office/powerpoint/2010/main" val="39502996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365125"/>
            <a:ext cx="10515600" cy="1325563"/>
          </a:xfrm>
        </p:spPr>
        <p:txBody>
          <a:bodyPr vert="horz" lIns="91440" tIns="45720" rIns="91440" bIns="45720" rtlCol="0" anchor="ctr">
            <a:normAutofit/>
          </a:bodyPr>
          <a:lstStyle/>
          <a:p>
            <a:r>
              <a:rPr lang="en-US">
                <a:solidFill>
                  <a:srgbClr val="FFFFFF"/>
                </a:solidFill>
              </a:rPr>
              <a:t>ACCEPTANCE AND COMMITMENT THERAPY</a:t>
            </a:r>
          </a:p>
        </p:txBody>
      </p:sp>
      <p:sp>
        <p:nvSpPr>
          <p:cNvPr id="4" name="Rectangle 3"/>
          <p:cNvSpPr/>
          <p:nvPr/>
        </p:nvSpPr>
        <p:spPr>
          <a:xfrm>
            <a:off x="0" y="6169709"/>
            <a:ext cx="12311743" cy="723275"/>
          </a:xfrm>
          <a:prstGeom prst="rect">
            <a:avLst/>
          </a:prstGeom>
        </p:spPr>
        <p:txBody>
          <a:bodyPr wrap="square">
            <a:spAutoFit/>
          </a:bodyPr>
          <a:lstStyle/>
          <a:p>
            <a:pPr>
              <a:spcAft>
                <a:spcPts val="600"/>
              </a:spcAft>
            </a:pPr>
            <a:r>
              <a:rPr lang="en-US" sz="1200" b="0" i="0" dirty="0">
                <a:effectLst/>
                <a:latin typeface="BlinkMacSystemFont"/>
              </a:rPr>
              <a:t>Hayes SC, </a:t>
            </a:r>
            <a:r>
              <a:rPr lang="en-US" sz="1200" b="0" i="0" dirty="0" err="1">
                <a:effectLst/>
                <a:latin typeface="BlinkMacSystemFont"/>
              </a:rPr>
              <a:t>Luoma</a:t>
            </a:r>
            <a:r>
              <a:rPr lang="en-US" sz="1200" b="0" i="0" dirty="0">
                <a:effectLst/>
                <a:latin typeface="BlinkMacSystemFont"/>
              </a:rPr>
              <a:t> JB, Bond FW, Masuda A, Lillis J. Acceptance and commitment therapy: model, processes and outcomes. </a:t>
            </a:r>
            <a:r>
              <a:rPr lang="en-US" sz="1200" b="0" i="0" dirty="0" err="1">
                <a:effectLst/>
                <a:latin typeface="BlinkMacSystemFont"/>
              </a:rPr>
              <a:t>Behav</a:t>
            </a:r>
            <a:r>
              <a:rPr lang="en-US" sz="1200" b="0" i="0" dirty="0">
                <a:effectLst/>
                <a:latin typeface="BlinkMacSystemFont"/>
              </a:rPr>
              <a:t> Res </a:t>
            </a:r>
            <a:r>
              <a:rPr lang="en-US" sz="1200" b="0" i="0" dirty="0" err="1">
                <a:effectLst/>
                <a:latin typeface="BlinkMacSystemFont"/>
              </a:rPr>
              <a:t>Ther</a:t>
            </a:r>
            <a:r>
              <a:rPr lang="en-US" sz="1200" b="0" i="0" dirty="0">
                <a:effectLst/>
                <a:latin typeface="BlinkMacSystemFont"/>
              </a:rPr>
              <a:t>. 2006 Jan;44(1):1-25. </a:t>
            </a:r>
            <a:r>
              <a:rPr lang="en-US" sz="1200" b="0" i="0" dirty="0" err="1">
                <a:effectLst/>
                <a:latin typeface="BlinkMacSystemFont"/>
              </a:rPr>
              <a:t>doi</a:t>
            </a:r>
            <a:r>
              <a:rPr lang="en-US" sz="1200" b="0" i="0" dirty="0">
                <a:effectLst/>
                <a:latin typeface="BlinkMacSystemFont"/>
              </a:rPr>
              <a:t>: 10.1016/j.brat.2005.06.006. PMID: 16300724.</a:t>
            </a:r>
          </a:p>
          <a:p>
            <a:pPr>
              <a:spcAft>
                <a:spcPts val="600"/>
              </a:spcAft>
            </a:pPr>
            <a:r>
              <a:rPr lang="en-US" sz="1200" b="1" dirty="0">
                <a:latin typeface="BlinkMacSystemFont"/>
              </a:rPr>
              <a:t>7000 PLUS CITATIONS</a:t>
            </a:r>
            <a:endParaRPr lang="en-US" sz="1200" b="1" dirty="0"/>
          </a:p>
        </p:txBody>
      </p:sp>
      <p:graphicFrame>
        <p:nvGraphicFramePr>
          <p:cNvPr id="6" name="Content Placeholder 2">
            <a:extLst>
              <a:ext uri="{FF2B5EF4-FFF2-40B4-BE49-F238E27FC236}">
                <a16:creationId xmlns:a16="http://schemas.microsoft.com/office/drawing/2014/main" id="{6EB1C771-69EA-C2BD-98D4-2BCC7899FA84}"/>
              </a:ext>
            </a:extLst>
          </p:cNvPr>
          <p:cNvGraphicFramePr>
            <a:graphicFrameLocks noGrp="1"/>
          </p:cNvGraphicFramePr>
          <p:nvPr>
            <p:ph idx="1"/>
            <p:extLst>
              <p:ext uri="{D42A27DB-BD31-4B8C-83A1-F6EECF244321}">
                <p14:modId xmlns:p14="http://schemas.microsoft.com/office/powerpoint/2010/main" val="3558763323"/>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4125362"/>
      </p:ext>
    </p:extLst>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ACCEPTANCE AND COMMITMENT THERAPY</a:t>
            </a:r>
            <a:endParaRPr lang="en-US" dirty="0"/>
          </a:p>
        </p:txBody>
      </p:sp>
      <p:graphicFrame>
        <p:nvGraphicFramePr>
          <p:cNvPr id="6" name="Content Placeholder 2">
            <a:extLst>
              <a:ext uri="{FF2B5EF4-FFF2-40B4-BE49-F238E27FC236}">
                <a16:creationId xmlns:a16="http://schemas.microsoft.com/office/drawing/2014/main" id="{094DA277-5F64-14D7-342B-9DD68AB53CE7}"/>
              </a:ext>
            </a:extLst>
          </p:cNvPr>
          <p:cNvGraphicFramePr>
            <a:graphicFrameLocks noGrp="1"/>
          </p:cNvGraphicFramePr>
          <p:nvPr>
            <p:ph idx="1"/>
            <p:extLst>
              <p:ext uri="{D42A27DB-BD31-4B8C-83A1-F6EECF244321}">
                <p14:modId xmlns:p14="http://schemas.microsoft.com/office/powerpoint/2010/main" val="2606056603"/>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Rectangle 3"/>
          <p:cNvSpPr/>
          <p:nvPr/>
        </p:nvSpPr>
        <p:spPr>
          <a:xfrm>
            <a:off x="0" y="6169709"/>
            <a:ext cx="12311743" cy="646331"/>
          </a:xfrm>
          <a:prstGeom prst="rect">
            <a:avLst/>
          </a:prstGeom>
        </p:spPr>
        <p:txBody>
          <a:bodyPr wrap="square">
            <a:spAutoFit/>
          </a:bodyPr>
          <a:lstStyle/>
          <a:p>
            <a:r>
              <a:rPr lang="en-US" sz="1200" b="0" i="0">
                <a:solidFill>
                  <a:srgbClr val="212121"/>
                </a:solidFill>
                <a:effectLst/>
                <a:latin typeface="BlinkMacSystemFont"/>
              </a:rPr>
              <a:t>Hayes SC, Luoma JB, Bond FW, Masuda A, Lillis J. Acceptance and commitment therapy: model, processes and outcomes. Behav Res Ther. 2006 Jan;44(1):1-25. doi: 10.1016/j.brat.2005.06.006. PMID: 16300724.</a:t>
            </a:r>
          </a:p>
          <a:p>
            <a:r>
              <a:rPr lang="en-US" sz="1200" b="1">
                <a:solidFill>
                  <a:srgbClr val="212121"/>
                </a:solidFill>
                <a:latin typeface="BlinkMacSystemFont"/>
              </a:rPr>
              <a:t>7000 PLUS CITATIONS</a:t>
            </a:r>
            <a:endParaRPr lang="en-US" sz="1200" b="1" dirty="0"/>
          </a:p>
        </p:txBody>
      </p:sp>
    </p:spTree>
    <p:extLst>
      <p:ext uri="{BB962C8B-B14F-4D97-AF65-F5344CB8AC3E}">
        <p14:creationId xmlns:p14="http://schemas.microsoft.com/office/powerpoint/2010/main" val="41706817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ACT</a:t>
            </a:r>
          </a:p>
        </p:txBody>
      </p:sp>
      <p:sp>
        <p:nvSpPr>
          <p:cNvPr id="3" name="Content Placeholder 2"/>
          <p:cNvSpPr>
            <a:spLocks noGrp="1"/>
          </p:cNvSpPr>
          <p:nvPr>
            <p:ph idx="1"/>
          </p:nvPr>
        </p:nvSpPr>
        <p:spPr/>
        <p:txBody>
          <a:bodyPr/>
          <a:lstStyle/>
          <a:p>
            <a:endParaRPr lang="en-US"/>
          </a:p>
        </p:txBody>
      </p:sp>
      <p:sp>
        <p:nvSpPr>
          <p:cNvPr id="4" name="Rectangle 3"/>
          <p:cNvSpPr/>
          <p:nvPr/>
        </p:nvSpPr>
        <p:spPr>
          <a:xfrm>
            <a:off x="0" y="4589474"/>
            <a:ext cx="4261757" cy="2308324"/>
          </a:xfrm>
          <a:prstGeom prst="rect">
            <a:avLst/>
          </a:prstGeom>
        </p:spPr>
        <p:txBody>
          <a:bodyPr wrap="square">
            <a:spAutoFit/>
          </a:bodyPr>
          <a:lstStyle/>
          <a:p>
            <a:r>
              <a:rPr lang="en-US" b="0" i="0" dirty="0">
                <a:solidFill>
                  <a:srgbClr val="212121"/>
                </a:solidFill>
                <a:effectLst/>
                <a:latin typeface="BlinkMacSystemFont"/>
              </a:rPr>
              <a:t>Hayes SC, </a:t>
            </a:r>
            <a:r>
              <a:rPr lang="en-US" b="0" i="0" dirty="0" err="1">
                <a:solidFill>
                  <a:srgbClr val="212121"/>
                </a:solidFill>
                <a:effectLst/>
                <a:latin typeface="BlinkMacSystemFont"/>
              </a:rPr>
              <a:t>Luoma</a:t>
            </a:r>
            <a:r>
              <a:rPr lang="en-US" b="0" i="0" dirty="0">
                <a:solidFill>
                  <a:srgbClr val="212121"/>
                </a:solidFill>
                <a:effectLst/>
                <a:latin typeface="BlinkMacSystemFont"/>
              </a:rPr>
              <a:t> JB, Bond FW, Masuda A, Lillis J. Acceptance and commitment therapy: model, processes and outcomes. </a:t>
            </a:r>
            <a:r>
              <a:rPr lang="en-US" b="0" i="0" dirty="0" err="1">
                <a:solidFill>
                  <a:srgbClr val="212121"/>
                </a:solidFill>
                <a:effectLst/>
                <a:latin typeface="BlinkMacSystemFont"/>
              </a:rPr>
              <a:t>Behav</a:t>
            </a:r>
            <a:r>
              <a:rPr lang="en-US" b="0" i="0" dirty="0">
                <a:solidFill>
                  <a:srgbClr val="212121"/>
                </a:solidFill>
                <a:effectLst/>
                <a:latin typeface="BlinkMacSystemFont"/>
              </a:rPr>
              <a:t> Res </a:t>
            </a:r>
            <a:r>
              <a:rPr lang="en-US" b="0" i="0" dirty="0" err="1">
                <a:solidFill>
                  <a:srgbClr val="212121"/>
                </a:solidFill>
                <a:effectLst/>
                <a:latin typeface="BlinkMacSystemFont"/>
              </a:rPr>
              <a:t>Ther</a:t>
            </a:r>
            <a:r>
              <a:rPr lang="en-US" b="0" i="0" dirty="0">
                <a:solidFill>
                  <a:srgbClr val="212121"/>
                </a:solidFill>
                <a:effectLst/>
                <a:latin typeface="BlinkMacSystemFont"/>
              </a:rPr>
              <a:t>. 2006 Jan;44(1):1-25. </a:t>
            </a:r>
            <a:r>
              <a:rPr lang="en-US" b="0" i="0" dirty="0" err="1">
                <a:solidFill>
                  <a:srgbClr val="212121"/>
                </a:solidFill>
                <a:effectLst/>
                <a:latin typeface="BlinkMacSystemFont"/>
              </a:rPr>
              <a:t>doi</a:t>
            </a:r>
            <a:r>
              <a:rPr lang="en-US" b="0" i="0" dirty="0">
                <a:solidFill>
                  <a:srgbClr val="212121"/>
                </a:solidFill>
                <a:effectLst/>
                <a:latin typeface="BlinkMacSystemFont"/>
              </a:rPr>
              <a:t>: 10.1016/j.brat.2005.06.006. PMID: 16300724.</a:t>
            </a:r>
          </a:p>
          <a:p>
            <a:r>
              <a:rPr lang="en-US" b="1" dirty="0">
                <a:solidFill>
                  <a:srgbClr val="212121"/>
                </a:solidFill>
                <a:latin typeface="BlinkMacSystemFont"/>
              </a:rPr>
              <a:t>7000 PLUS CITATIONS</a:t>
            </a:r>
            <a:endParaRPr lang="en-US" b="1" dirty="0"/>
          </a:p>
        </p:txBody>
      </p:sp>
      <p:pic>
        <p:nvPicPr>
          <p:cNvPr id="5" name="Picture 4"/>
          <p:cNvPicPr>
            <a:picLocks noChangeAspect="1"/>
          </p:cNvPicPr>
          <p:nvPr/>
        </p:nvPicPr>
        <p:blipFill>
          <a:blip r:embed="rId2"/>
          <a:stretch>
            <a:fillRect/>
          </a:stretch>
        </p:blipFill>
        <p:spPr>
          <a:xfrm>
            <a:off x="3957638" y="0"/>
            <a:ext cx="7875133" cy="6532673"/>
          </a:xfrm>
          <a:prstGeom prst="rect">
            <a:avLst/>
          </a:prstGeom>
        </p:spPr>
      </p:pic>
    </p:spTree>
    <p:extLst>
      <p:ext uri="{BB962C8B-B14F-4D97-AF65-F5344CB8AC3E}">
        <p14:creationId xmlns:p14="http://schemas.microsoft.com/office/powerpoint/2010/main" val="6455742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ACT</a:t>
            </a:r>
          </a:p>
        </p:txBody>
      </p:sp>
      <p:sp>
        <p:nvSpPr>
          <p:cNvPr id="3" name="Content Placeholder 2"/>
          <p:cNvSpPr>
            <a:spLocks noGrp="1"/>
          </p:cNvSpPr>
          <p:nvPr>
            <p:ph idx="1"/>
          </p:nvPr>
        </p:nvSpPr>
        <p:spPr/>
        <p:txBody>
          <a:bodyPr/>
          <a:lstStyle/>
          <a:p>
            <a:endParaRPr lang="en-US"/>
          </a:p>
        </p:txBody>
      </p:sp>
      <p:sp>
        <p:nvSpPr>
          <p:cNvPr id="4" name="Rectangle 3"/>
          <p:cNvSpPr/>
          <p:nvPr/>
        </p:nvSpPr>
        <p:spPr>
          <a:xfrm>
            <a:off x="0" y="4435376"/>
            <a:ext cx="4261757" cy="2308324"/>
          </a:xfrm>
          <a:prstGeom prst="rect">
            <a:avLst/>
          </a:prstGeom>
        </p:spPr>
        <p:txBody>
          <a:bodyPr wrap="square">
            <a:spAutoFit/>
          </a:bodyPr>
          <a:lstStyle/>
          <a:p>
            <a:r>
              <a:rPr lang="en-US" b="0" i="0" dirty="0">
                <a:solidFill>
                  <a:srgbClr val="212121"/>
                </a:solidFill>
                <a:effectLst/>
                <a:latin typeface="BlinkMacSystemFont"/>
              </a:rPr>
              <a:t>Hayes SC, </a:t>
            </a:r>
            <a:r>
              <a:rPr lang="en-US" b="0" i="0" dirty="0" err="1">
                <a:solidFill>
                  <a:srgbClr val="212121"/>
                </a:solidFill>
                <a:effectLst/>
                <a:latin typeface="BlinkMacSystemFont"/>
              </a:rPr>
              <a:t>Luoma</a:t>
            </a:r>
            <a:r>
              <a:rPr lang="en-US" b="0" i="0" dirty="0">
                <a:solidFill>
                  <a:srgbClr val="212121"/>
                </a:solidFill>
                <a:effectLst/>
                <a:latin typeface="BlinkMacSystemFont"/>
              </a:rPr>
              <a:t> JB, Bond FW, Masuda A, Lillis J. Acceptance and commitment therapy: model, processes and outcomes. </a:t>
            </a:r>
            <a:r>
              <a:rPr lang="en-US" b="0" i="0" dirty="0" err="1">
                <a:solidFill>
                  <a:srgbClr val="212121"/>
                </a:solidFill>
                <a:effectLst/>
                <a:latin typeface="BlinkMacSystemFont"/>
              </a:rPr>
              <a:t>Behav</a:t>
            </a:r>
            <a:r>
              <a:rPr lang="en-US" b="0" i="0" dirty="0">
                <a:solidFill>
                  <a:srgbClr val="212121"/>
                </a:solidFill>
                <a:effectLst/>
                <a:latin typeface="BlinkMacSystemFont"/>
              </a:rPr>
              <a:t> Res </a:t>
            </a:r>
            <a:r>
              <a:rPr lang="en-US" b="0" i="0" dirty="0" err="1">
                <a:solidFill>
                  <a:srgbClr val="212121"/>
                </a:solidFill>
                <a:effectLst/>
                <a:latin typeface="BlinkMacSystemFont"/>
              </a:rPr>
              <a:t>Ther</a:t>
            </a:r>
            <a:r>
              <a:rPr lang="en-US" b="0" i="0" dirty="0">
                <a:solidFill>
                  <a:srgbClr val="212121"/>
                </a:solidFill>
                <a:effectLst/>
                <a:latin typeface="BlinkMacSystemFont"/>
              </a:rPr>
              <a:t>. 2006 Jan;44(1):1-25. </a:t>
            </a:r>
            <a:r>
              <a:rPr lang="en-US" b="0" i="0" dirty="0" err="1">
                <a:solidFill>
                  <a:srgbClr val="212121"/>
                </a:solidFill>
                <a:effectLst/>
                <a:latin typeface="BlinkMacSystemFont"/>
              </a:rPr>
              <a:t>doi</a:t>
            </a:r>
            <a:r>
              <a:rPr lang="en-US" b="0" i="0" dirty="0">
                <a:solidFill>
                  <a:srgbClr val="212121"/>
                </a:solidFill>
                <a:effectLst/>
                <a:latin typeface="BlinkMacSystemFont"/>
              </a:rPr>
              <a:t>: 10.1016/j.brat.2005.06.006. PMID: 16300724.</a:t>
            </a:r>
          </a:p>
          <a:p>
            <a:r>
              <a:rPr lang="en-US" b="1" dirty="0">
                <a:solidFill>
                  <a:srgbClr val="212121"/>
                </a:solidFill>
                <a:latin typeface="BlinkMacSystemFont"/>
              </a:rPr>
              <a:t>7000 PLUS CITATIONS</a:t>
            </a:r>
            <a:endParaRPr lang="en-US" b="1" dirty="0"/>
          </a:p>
        </p:txBody>
      </p:sp>
      <p:pic>
        <p:nvPicPr>
          <p:cNvPr id="6" name="Picture 5"/>
          <p:cNvPicPr>
            <a:picLocks noChangeAspect="1"/>
          </p:cNvPicPr>
          <p:nvPr/>
        </p:nvPicPr>
        <p:blipFill>
          <a:blip r:embed="rId2"/>
          <a:stretch>
            <a:fillRect/>
          </a:stretch>
        </p:blipFill>
        <p:spPr>
          <a:xfrm>
            <a:off x="4261757" y="0"/>
            <a:ext cx="7543800" cy="6743700"/>
          </a:xfrm>
          <a:prstGeom prst="rect">
            <a:avLst/>
          </a:prstGeom>
        </p:spPr>
      </p:pic>
    </p:spTree>
    <p:extLst>
      <p:ext uri="{BB962C8B-B14F-4D97-AF65-F5344CB8AC3E}">
        <p14:creationId xmlns:p14="http://schemas.microsoft.com/office/powerpoint/2010/main" val="38617067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ACT</a:t>
            </a:r>
          </a:p>
        </p:txBody>
      </p:sp>
      <p:sp>
        <p:nvSpPr>
          <p:cNvPr id="3" name="Content Placeholder 2"/>
          <p:cNvSpPr>
            <a:spLocks noGrp="1"/>
          </p:cNvSpPr>
          <p:nvPr>
            <p:ph idx="1"/>
          </p:nvPr>
        </p:nvSpPr>
        <p:spPr/>
        <p:txBody>
          <a:bodyPr/>
          <a:lstStyle/>
          <a:p>
            <a:endParaRPr lang="en-US"/>
          </a:p>
        </p:txBody>
      </p:sp>
      <p:sp>
        <p:nvSpPr>
          <p:cNvPr id="4" name="Rectangle 3"/>
          <p:cNvSpPr/>
          <p:nvPr/>
        </p:nvSpPr>
        <p:spPr>
          <a:xfrm>
            <a:off x="0" y="4549676"/>
            <a:ext cx="4049486" cy="2308324"/>
          </a:xfrm>
          <a:prstGeom prst="rect">
            <a:avLst/>
          </a:prstGeom>
        </p:spPr>
        <p:txBody>
          <a:bodyPr wrap="square">
            <a:spAutoFit/>
          </a:bodyPr>
          <a:lstStyle/>
          <a:p>
            <a:r>
              <a:rPr lang="en-US" b="0" i="0" dirty="0">
                <a:solidFill>
                  <a:srgbClr val="212121"/>
                </a:solidFill>
                <a:effectLst/>
                <a:latin typeface="BlinkMacSystemFont"/>
              </a:rPr>
              <a:t>Hayes SC, </a:t>
            </a:r>
            <a:r>
              <a:rPr lang="en-US" b="0" i="0" dirty="0" err="1">
                <a:solidFill>
                  <a:srgbClr val="212121"/>
                </a:solidFill>
                <a:effectLst/>
                <a:latin typeface="BlinkMacSystemFont"/>
              </a:rPr>
              <a:t>Luoma</a:t>
            </a:r>
            <a:r>
              <a:rPr lang="en-US" b="0" i="0" dirty="0">
                <a:solidFill>
                  <a:srgbClr val="212121"/>
                </a:solidFill>
                <a:effectLst/>
                <a:latin typeface="BlinkMacSystemFont"/>
              </a:rPr>
              <a:t> JB, Bond FW, Masuda A, Lillis J. Acceptance and commitment therapy: model, processes and outcomes. </a:t>
            </a:r>
            <a:r>
              <a:rPr lang="en-US" b="0" i="0" dirty="0" err="1">
                <a:solidFill>
                  <a:srgbClr val="212121"/>
                </a:solidFill>
                <a:effectLst/>
                <a:latin typeface="BlinkMacSystemFont"/>
              </a:rPr>
              <a:t>Behav</a:t>
            </a:r>
            <a:r>
              <a:rPr lang="en-US" b="0" i="0" dirty="0">
                <a:solidFill>
                  <a:srgbClr val="212121"/>
                </a:solidFill>
                <a:effectLst/>
                <a:latin typeface="BlinkMacSystemFont"/>
              </a:rPr>
              <a:t> Res </a:t>
            </a:r>
            <a:r>
              <a:rPr lang="en-US" b="0" i="0" dirty="0" err="1">
                <a:solidFill>
                  <a:srgbClr val="212121"/>
                </a:solidFill>
                <a:effectLst/>
                <a:latin typeface="BlinkMacSystemFont"/>
              </a:rPr>
              <a:t>Ther</a:t>
            </a:r>
            <a:r>
              <a:rPr lang="en-US" b="0" i="0" dirty="0">
                <a:solidFill>
                  <a:srgbClr val="212121"/>
                </a:solidFill>
                <a:effectLst/>
                <a:latin typeface="BlinkMacSystemFont"/>
              </a:rPr>
              <a:t>. 2006 Jan;44(1):1-25. </a:t>
            </a:r>
            <a:r>
              <a:rPr lang="en-US" b="0" i="0" dirty="0" err="1">
                <a:solidFill>
                  <a:srgbClr val="212121"/>
                </a:solidFill>
                <a:effectLst/>
                <a:latin typeface="BlinkMacSystemFont"/>
              </a:rPr>
              <a:t>doi</a:t>
            </a:r>
            <a:r>
              <a:rPr lang="en-US" b="0" i="0" dirty="0">
                <a:solidFill>
                  <a:srgbClr val="212121"/>
                </a:solidFill>
                <a:effectLst/>
                <a:latin typeface="BlinkMacSystemFont"/>
              </a:rPr>
              <a:t>: 10.1016/j.brat.2005.06.006. PMID: 16300724.</a:t>
            </a:r>
          </a:p>
          <a:p>
            <a:r>
              <a:rPr lang="en-US" b="1" dirty="0">
                <a:solidFill>
                  <a:srgbClr val="212121"/>
                </a:solidFill>
                <a:latin typeface="BlinkMacSystemFont"/>
              </a:rPr>
              <a:t>7000 PLUS CITATIONS</a:t>
            </a:r>
            <a:endParaRPr lang="en-US" b="1" dirty="0"/>
          </a:p>
        </p:txBody>
      </p:sp>
      <p:pic>
        <p:nvPicPr>
          <p:cNvPr id="5" name="Picture 4"/>
          <p:cNvPicPr>
            <a:picLocks noChangeAspect="1"/>
          </p:cNvPicPr>
          <p:nvPr/>
        </p:nvPicPr>
        <p:blipFill>
          <a:blip r:embed="rId2"/>
          <a:stretch>
            <a:fillRect/>
          </a:stretch>
        </p:blipFill>
        <p:spPr>
          <a:xfrm>
            <a:off x="4592999" y="120423"/>
            <a:ext cx="7599002" cy="6737577"/>
          </a:xfrm>
          <a:prstGeom prst="rect">
            <a:avLst/>
          </a:prstGeom>
        </p:spPr>
      </p:pic>
    </p:spTree>
    <p:extLst>
      <p:ext uri="{BB962C8B-B14F-4D97-AF65-F5344CB8AC3E}">
        <p14:creationId xmlns:p14="http://schemas.microsoft.com/office/powerpoint/2010/main" val="39654949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alpha val="3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5278130-DFE0-457B-8698-88DF69019D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Rectangle 11">
            <a:extLst>
              <a:ext uri="{FF2B5EF4-FFF2-40B4-BE49-F238E27FC236}">
                <a16:creationId xmlns:a16="http://schemas.microsoft.com/office/drawing/2014/main" id="{2F99531B-1681-4D6E-BECB-18325B33A6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 name="Rectangle 13">
            <a:extLst>
              <a:ext uri="{FF2B5EF4-FFF2-40B4-BE49-F238E27FC236}">
                <a16:creationId xmlns:a16="http://schemas.microsoft.com/office/drawing/2014/main" id="{20344094-430A-400B-804B-910E696A1A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78324" y="709375"/>
            <a:ext cx="10713676" cy="543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53C67DF-7782-4E57-AB9B-F1B4811AD8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543451" y="1248213"/>
            <a:ext cx="5413238" cy="4326335"/>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04967" y="675564"/>
            <a:ext cx="3609833" cy="5204085"/>
          </a:xfrm>
        </p:spPr>
        <p:txBody>
          <a:bodyPr>
            <a:normAutofit/>
          </a:bodyPr>
          <a:lstStyle/>
          <a:p>
            <a:r>
              <a:rPr lang="en-US"/>
              <a:t>ACCEPTANCE AND COMMITMENT THERAPY</a:t>
            </a:r>
            <a:endParaRPr lang="en-US" dirty="0"/>
          </a:p>
        </p:txBody>
      </p:sp>
      <p:cxnSp>
        <p:nvCxnSpPr>
          <p:cNvPr id="18" name="Straight Connector 17">
            <a:extLst>
              <a:ext uri="{FF2B5EF4-FFF2-40B4-BE49-F238E27FC236}">
                <a16:creationId xmlns:a16="http://schemas.microsoft.com/office/drawing/2014/main" id="{B03A5AE3-BD30-455C-842B-7626C8BEF09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11365990" y="5610"/>
            <a:ext cx="0" cy="6858000"/>
          </a:xfrm>
          <a:prstGeom prst="line">
            <a:avLst/>
          </a:prstGeom>
          <a:ln w="9525"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DBECAA5-1F2D-470D-875C-8F2C2CA3E5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18001"/>
            <a:ext cx="12192000" cy="0"/>
          </a:xfrm>
          <a:prstGeom prst="line">
            <a:avLst/>
          </a:prstGeom>
          <a:ln w="9525"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0" y="6134725"/>
            <a:ext cx="12311743" cy="723275"/>
          </a:xfrm>
          <a:prstGeom prst="rect">
            <a:avLst/>
          </a:prstGeom>
        </p:spPr>
        <p:txBody>
          <a:bodyPr wrap="square">
            <a:spAutoFit/>
          </a:bodyPr>
          <a:lstStyle/>
          <a:p>
            <a:pPr>
              <a:spcAft>
                <a:spcPts val="600"/>
              </a:spcAft>
            </a:pPr>
            <a:r>
              <a:rPr lang="en-US" sz="1200" b="0" i="0" dirty="0">
                <a:solidFill>
                  <a:srgbClr val="212121"/>
                </a:solidFill>
                <a:effectLst/>
                <a:latin typeface="BlinkMacSystemFont"/>
              </a:rPr>
              <a:t>Hayes SC, Luoma JB, Bond FW, Masuda A, Lillis J. Acceptance and commitment therapy: model, processes and outcomes. </a:t>
            </a:r>
            <a:r>
              <a:rPr lang="en-US" sz="1200" b="0" i="0" dirty="0" err="1">
                <a:solidFill>
                  <a:srgbClr val="212121"/>
                </a:solidFill>
                <a:effectLst/>
                <a:latin typeface="BlinkMacSystemFont"/>
              </a:rPr>
              <a:t>Behav</a:t>
            </a:r>
            <a:r>
              <a:rPr lang="en-US" sz="1200" b="0" i="0" dirty="0">
                <a:solidFill>
                  <a:srgbClr val="212121"/>
                </a:solidFill>
                <a:effectLst/>
                <a:latin typeface="BlinkMacSystemFont"/>
              </a:rPr>
              <a:t> Res </a:t>
            </a:r>
            <a:r>
              <a:rPr lang="en-US" sz="1200" b="0" i="0" dirty="0" err="1">
                <a:solidFill>
                  <a:srgbClr val="212121"/>
                </a:solidFill>
                <a:effectLst/>
                <a:latin typeface="BlinkMacSystemFont"/>
              </a:rPr>
              <a:t>Ther</a:t>
            </a:r>
            <a:r>
              <a:rPr lang="en-US" sz="1200" b="0" i="0" dirty="0">
                <a:solidFill>
                  <a:srgbClr val="212121"/>
                </a:solidFill>
                <a:effectLst/>
                <a:latin typeface="BlinkMacSystemFont"/>
              </a:rPr>
              <a:t>. 2006 Jan;44(1):1-25. </a:t>
            </a:r>
            <a:r>
              <a:rPr lang="en-US" sz="1200" b="0" i="0" dirty="0" err="1">
                <a:solidFill>
                  <a:srgbClr val="212121"/>
                </a:solidFill>
                <a:effectLst/>
                <a:latin typeface="BlinkMacSystemFont"/>
              </a:rPr>
              <a:t>doi</a:t>
            </a:r>
            <a:r>
              <a:rPr lang="en-US" sz="1200" b="0" i="0" dirty="0">
                <a:solidFill>
                  <a:srgbClr val="212121"/>
                </a:solidFill>
                <a:effectLst/>
                <a:latin typeface="BlinkMacSystemFont"/>
              </a:rPr>
              <a:t>: 10.1016/j.brat.2005.06.006. PMID: 16300724.</a:t>
            </a:r>
          </a:p>
          <a:p>
            <a:pPr>
              <a:spcAft>
                <a:spcPts val="600"/>
              </a:spcAft>
            </a:pPr>
            <a:r>
              <a:rPr lang="en-US" sz="1200" b="1" dirty="0">
                <a:solidFill>
                  <a:srgbClr val="212121"/>
                </a:solidFill>
                <a:latin typeface="BlinkMacSystemFont"/>
              </a:rPr>
              <a:t>7000 PLUS CITATIONS</a:t>
            </a:r>
            <a:endParaRPr lang="en-US" sz="1200" b="1" dirty="0"/>
          </a:p>
        </p:txBody>
      </p:sp>
      <p:graphicFrame>
        <p:nvGraphicFramePr>
          <p:cNvPr id="13" name="Content Placeholder 2">
            <a:extLst>
              <a:ext uri="{FF2B5EF4-FFF2-40B4-BE49-F238E27FC236}">
                <a16:creationId xmlns:a16="http://schemas.microsoft.com/office/drawing/2014/main" id="{F9C7C0BF-635D-DD52-31A9-5EF1E49695DE}"/>
              </a:ext>
            </a:extLst>
          </p:cNvPr>
          <p:cNvGraphicFramePr>
            <a:graphicFrameLocks noGrp="1"/>
          </p:cNvGraphicFramePr>
          <p:nvPr>
            <p:ph idx="1"/>
            <p:extLst>
              <p:ext uri="{D42A27DB-BD31-4B8C-83A1-F6EECF244321}">
                <p14:modId xmlns:p14="http://schemas.microsoft.com/office/powerpoint/2010/main" val="417217022"/>
              </p:ext>
            </p:extLst>
          </p:nvPr>
        </p:nvGraphicFramePr>
        <p:xfrm>
          <a:off x="4776730" y="819369"/>
          <a:ext cx="6589260" cy="524399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870378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50140A54-B29C-01CF-FBCA-03C6AD45A305}"/>
              </a:ext>
            </a:extLst>
          </p:cNvPr>
          <p:cNvPicPr>
            <a:picLocks noChangeAspect="1"/>
          </p:cNvPicPr>
          <p:nvPr/>
        </p:nvPicPr>
        <p:blipFill>
          <a:blip r:embed="rId2">
            <a:alphaModFix amt="50000"/>
          </a:blip>
          <a:srcRect r="10666" b="-1"/>
          <a:stretch/>
        </p:blipFill>
        <p:spPr>
          <a:xfrm>
            <a:off x="20" y="1"/>
            <a:ext cx="12191980" cy="6857999"/>
          </a:xfrm>
          <a:prstGeom prst="rect">
            <a:avLst/>
          </a:prstGeom>
        </p:spPr>
      </p:pic>
      <p:sp>
        <p:nvSpPr>
          <p:cNvPr id="2" name="Title 1"/>
          <p:cNvSpPr>
            <a:spLocks noGrp="1"/>
          </p:cNvSpPr>
          <p:nvPr>
            <p:ph type="ctrTitle"/>
          </p:nvPr>
        </p:nvSpPr>
        <p:spPr>
          <a:xfrm>
            <a:off x="1524000" y="1122362"/>
            <a:ext cx="9144000" cy="2900518"/>
          </a:xfrm>
        </p:spPr>
        <p:txBody>
          <a:bodyPr>
            <a:normAutofit/>
          </a:bodyPr>
          <a:lstStyle/>
          <a:p>
            <a:r>
              <a:rPr lang="en-US" dirty="0">
                <a:solidFill>
                  <a:srgbClr val="FFFFFF"/>
                </a:solidFill>
              </a:rPr>
              <a:t>3</a:t>
            </a:r>
            <a:r>
              <a:rPr lang="en-US" baseline="30000" dirty="0">
                <a:solidFill>
                  <a:srgbClr val="FFFFFF"/>
                </a:solidFill>
              </a:rPr>
              <a:t>rd</a:t>
            </a:r>
            <a:r>
              <a:rPr lang="en-US" dirty="0">
                <a:solidFill>
                  <a:srgbClr val="FFFFFF"/>
                </a:solidFill>
              </a:rPr>
              <a:t> Wave Psychotherapy and Substance Use</a:t>
            </a:r>
          </a:p>
        </p:txBody>
      </p:sp>
      <p:sp>
        <p:nvSpPr>
          <p:cNvPr id="3" name="Subtitle 2"/>
          <p:cNvSpPr>
            <a:spLocks noGrp="1"/>
          </p:cNvSpPr>
          <p:nvPr>
            <p:ph type="subTitle" idx="1"/>
          </p:nvPr>
        </p:nvSpPr>
        <p:spPr>
          <a:xfrm>
            <a:off x="1524000" y="4159404"/>
            <a:ext cx="9144000" cy="1098395"/>
          </a:xfrm>
        </p:spPr>
        <p:txBody>
          <a:bodyPr>
            <a:normAutofit fontScale="92500" lnSpcReduction="20000"/>
          </a:bodyPr>
          <a:lstStyle/>
          <a:p>
            <a:r>
              <a:rPr lang="en-US" dirty="0" err="1">
                <a:solidFill>
                  <a:srgbClr val="FFFFFF"/>
                </a:solidFill>
              </a:rPr>
              <a:t>Wip</a:t>
            </a:r>
            <a:r>
              <a:rPr lang="en-US" dirty="0">
                <a:solidFill>
                  <a:srgbClr val="FFFFFF"/>
                </a:solidFill>
              </a:rPr>
              <a:t> Lamba &amp; Val Primeau</a:t>
            </a:r>
          </a:p>
          <a:p>
            <a:r>
              <a:rPr lang="en-US" dirty="0">
                <a:solidFill>
                  <a:srgbClr val="FFFFFF"/>
                </a:solidFill>
              </a:rPr>
              <a:t>CSAM 2024</a:t>
            </a:r>
          </a:p>
          <a:p>
            <a:r>
              <a:rPr lang="en-US" u="sng" dirty="0">
                <a:solidFill>
                  <a:srgbClr val="FFFFFF"/>
                </a:solidFill>
              </a:rPr>
              <a:t>https://vmdprimeau.com/files/CSAM2024/</a:t>
            </a:r>
          </a:p>
          <a:p>
            <a:endParaRPr lang="en-US" dirty="0">
              <a:solidFill>
                <a:srgbClr val="FFFFFF"/>
              </a:solidFill>
            </a:endParaRPr>
          </a:p>
        </p:txBody>
      </p:sp>
    </p:spTree>
    <p:extLst>
      <p:ext uri="{BB962C8B-B14F-4D97-AF65-F5344CB8AC3E}">
        <p14:creationId xmlns:p14="http://schemas.microsoft.com/office/powerpoint/2010/main" val="2400633946"/>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D2C4BFA1-2075-4901-9E24-E41D1FDD51F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55481" y="498348"/>
            <a:ext cx="9902663" cy="5861304"/>
            <a:chOff x="1155481" y="498348"/>
            <a:chExt cx="9902663" cy="5861304"/>
          </a:xfrm>
        </p:grpSpPr>
        <p:sp>
          <p:nvSpPr>
            <p:cNvPr id="10" name="Oval 5">
              <a:extLst>
                <a:ext uri="{FF2B5EF4-FFF2-40B4-BE49-F238E27FC236}">
                  <a16:creationId xmlns:a16="http://schemas.microsoft.com/office/drawing/2014/main" id="{985A7375-E3AF-4F5C-85AE-17E8832952CA}"/>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55481" y="498348"/>
              <a:ext cx="5861304" cy="5861304"/>
            </a:xfrm>
            <a:prstGeom prst="ellipse">
              <a:avLst/>
            </a:prstGeom>
            <a:solidFill>
              <a:schemeClr val="accent1">
                <a:alpha val="55000"/>
              </a:schemeClr>
            </a:solidFill>
            <a:ln>
              <a:noFill/>
            </a:ln>
          </p:spPr>
          <p:txBody>
            <a:bodyPr/>
            <a:lstStyle/>
            <a:p>
              <a:endParaRPr lang="en-US"/>
            </a:p>
          </p:txBody>
        </p:sp>
        <p:sp>
          <p:nvSpPr>
            <p:cNvPr id="11" name="Oval 10">
              <a:extLst>
                <a:ext uri="{FF2B5EF4-FFF2-40B4-BE49-F238E27FC236}">
                  <a16:creationId xmlns:a16="http://schemas.microsoft.com/office/drawing/2014/main" id="{F0307F65-8304-4FA8-A841-D4D7625411BE}"/>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5196840" y="498348"/>
              <a:ext cx="5861304" cy="5861304"/>
            </a:xfrm>
            <a:prstGeom prst="ellipse">
              <a:avLst/>
            </a:prstGeom>
            <a:solidFill>
              <a:schemeClr val="accent1">
                <a:alpha val="55000"/>
              </a:schemeClr>
            </a:solidFill>
            <a:ln>
              <a:noFill/>
            </a:ln>
          </p:spPr>
          <p:txBody>
            <a:bodyPr/>
            <a:lstStyle/>
            <a:p>
              <a:endParaRPr lang="en-US"/>
            </a:p>
          </p:txBody>
        </p:sp>
        <p:sp>
          <p:nvSpPr>
            <p:cNvPr id="12" name="Oval 5">
              <a:extLst>
                <a:ext uri="{FF2B5EF4-FFF2-40B4-BE49-F238E27FC236}">
                  <a16:creationId xmlns:a16="http://schemas.microsoft.com/office/drawing/2014/main" id="{C8B8394C-136F-4E05-A002-D93A5E79CD50}"/>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3165348" y="498348"/>
              <a:ext cx="5861304" cy="5861304"/>
            </a:xfrm>
            <a:prstGeom prst="ellipse">
              <a:avLst/>
            </a:prstGeom>
            <a:solidFill>
              <a:schemeClr val="accent1">
                <a:alpha val="70000"/>
              </a:schemeClr>
            </a:solidFill>
            <a:ln>
              <a:noFill/>
            </a:ln>
          </p:spPr>
          <p:txBody>
            <a:bodyPr/>
            <a:lstStyle/>
            <a:p>
              <a:endParaRPr lang="en-US"/>
            </a:p>
          </p:txBody>
        </p:sp>
      </p:grpSp>
      <p:sp>
        <p:nvSpPr>
          <p:cNvPr id="14" name="Rectangle 13">
            <a:extLst>
              <a:ext uri="{FF2B5EF4-FFF2-40B4-BE49-F238E27FC236}">
                <a16:creationId xmlns:a16="http://schemas.microsoft.com/office/drawing/2014/main" id="{053FB2EE-284F-4C87-AB3D-BBF87A9FAB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14600"/>
            <a:ext cx="12192000"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44BDDE9F-E861-3B26-FAFD-A702E0700754}"/>
              </a:ext>
            </a:extLst>
          </p:cNvPr>
          <p:cNvSpPr>
            <a:spLocks noGrp="1"/>
          </p:cNvSpPr>
          <p:nvPr>
            <p:ph type="ctrTitle"/>
          </p:nvPr>
        </p:nvSpPr>
        <p:spPr>
          <a:xfrm>
            <a:off x="1524000" y="2776538"/>
            <a:ext cx="9144000" cy="1381188"/>
          </a:xfrm>
        </p:spPr>
        <p:txBody>
          <a:bodyPr anchor="ctr">
            <a:normAutofit/>
          </a:bodyPr>
          <a:lstStyle/>
          <a:p>
            <a:r>
              <a:rPr lang="en-US" sz="4000" dirty="0">
                <a:solidFill>
                  <a:schemeClr val="bg2"/>
                </a:solidFill>
              </a:rPr>
              <a:t>Dialectical Behavioural Therapy (DBT)</a:t>
            </a:r>
            <a:endParaRPr lang="en-CA" sz="4000" dirty="0">
              <a:solidFill>
                <a:schemeClr val="bg2"/>
              </a:solidFill>
            </a:endParaRPr>
          </a:p>
        </p:txBody>
      </p:sp>
      <p:sp>
        <p:nvSpPr>
          <p:cNvPr id="4" name="Subtitle 3">
            <a:extLst>
              <a:ext uri="{FF2B5EF4-FFF2-40B4-BE49-F238E27FC236}">
                <a16:creationId xmlns:a16="http://schemas.microsoft.com/office/drawing/2014/main" id="{5A647599-74A2-03D7-B4BB-3A7563711E05}"/>
              </a:ext>
            </a:extLst>
          </p:cNvPr>
          <p:cNvSpPr>
            <a:spLocks noGrp="1"/>
          </p:cNvSpPr>
          <p:nvPr>
            <p:ph type="subTitle" idx="1"/>
          </p:nvPr>
        </p:nvSpPr>
        <p:spPr>
          <a:xfrm>
            <a:off x="1524000" y="4495799"/>
            <a:ext cx="9144000" cy="1863853"/>
          </a:xfrm>
        </p:spPr>
        <p:txBody>
          <a:bodyPr>
            <a:normAutofit/>
          </a:bodyPr>
          <a:lstStyle/>
          <a:p>
            <a:r>
              <a:rPr lang="en-US" sz="1800" dirty="0"/>
              <a:t>Valerie Primeau, MD FRCPC</a:t>
            </a:r>
          </a:p>
          <a:p>
            <a:r>
              <a:rPr lang="en-US" sz="1800" u="sng" dirty="0"/>
              <a:t>vmdprimeau@gmail.com</a:t>
            </a:r>
          </a:p>
          <a:p>
            <a:r>
              <a:rPr lang="en-US" sz="1800" dirty="0"/>
              <a:t>North Bay Regional Health Centre (NBRHC) Medical Director of Psychiatry</a:t>
            </a:r>
          </a:p>
          <a:p>
            <a:r>
              <a:rPr lang="en-US" sz="1800" dirty="0"/>
              <a:t>RAAM, AMCT and EPI Physician Lead</a:t>
            </a:r>
          </a:p>
          <a:p>
            <a:r>
              <a:rPr lang="en-US" sz="1800" dirty="0"/>
              <a:t>Canadian Academy of Addiction Psychiatry (CAAP) Founding Board Member</a:t>
            </a:r>
            <a:endParaRPr lang="en-CA" sz="1800" dirty="0"/>
          </a:p>
        </p:txBody>
      </p:sp>
    </p:spTree>
    <p:extLst>
      <p:ext uri="{BB962C8B-B14F-4D97-AF65-F5344CB8AC3E}">
        <p14:creationId xmlns:p14="http://schemas.microsoft.com/office/powerpoint/2010/main" val="3594197383"/>
      </p:ext>
    </p:extLst>
  </p:cSld>
  <p:clrMapOvr>
    <a:overrideClrMapping bg1="dk1" tx1="lt1" bg2="dk2" tx2="lt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3" name="Rectangle 135">
            <a:extLst>
              <a:ext uri="{FF2B5EF4-FFF2-40B4-BE49-F238E27FC236}">
                <a16:creationId xmlns:a16="http://schemas.microsoft.com/office/drawing/2014/main" id="{1FCF8D96-ACCE-4A38-BFE7-4D631184D1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59254"/>
            <a:ext cx="5608255"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pic>
        <p:nvPicPr>
          <p:cNvPr id="1026" name="Picture 2" descr="See the source image">
            <a:extLst>
              <a:ext uri="{FF2B5EF4-FFF2-40B4-BE49-F238E27FC236}">
                <a16:creationId xmlns:a16="http://schemas.microsoft.com/office/drawing/2014/main" id="{B71142C0-8028-B8D8-C9D9-813DFBC4A4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68160"/>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a:extLst>
              <a:ext uri="{FF2B5EF4-FFF2-40B4-BE49-F238E27FC236}">
                <a16:creationId xmlns:a16="http://schemas.microsoft.com/office/drawing/2014/main" id="{8B720292-1FF2-4A9B-B475-5F581AF0AD29}"/>
              </a:ext>
            </a:extLst>
          </p:cNvPr>
          <p:cNvSpPr>
            <a:spLocks noGrp="1"/>
          </p:cNvSpPr>
          <p:nvPr>
            <p:ph type="ftr" sz="quarter" idx="11"/>
          </p:nvPr>
        </p:nvSpPr>
        <p:spPr>
          <a:xfrm>
            <a:off x="289249" y="6309662"/>
            <a:ext cx="5911517" cy="365125"/>
          </a:xfrm>
        </p:spPr>
        <p:txBody>
          <a:bodyPr>
            <a:norm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fr-FR" altLang="en-US" sz="1100" b="0" i="0" u="none" strike="noStrike" kern="1200" cap="none" spc="0" normalizeH="0" baseline="0" noProof="0" dirty="0">
                <a:ln>
                  <a:noFill/>
                </a:ln>
                <a:solidFill>
                  <a:prstClr val="black">
                    <a:lumMod val="50000"/>
                    <a:lumOff val="50000"/>
                  </a:prstClr>
                </a:solidFill>
                <a:effectLst/>
                <a:uLnTx/>
                <a:uFillTx/>
                <a:latin typeface="Corbel" panose="020B0503020204020204"/>
                <a:ea typeface="+mn-ea"/>
                <a:cs typeface="+mn-cs"/>
              </a:rPr>
              <a:t>CSAM 2024 - Valerie Primeau, MD FRCPC</a:t>
            </a:r>
            <a:endParaRPr kumimoji="0" lang="en-CA" altLang="en-US" sz="1100" b="0" i="0" u="none" strike="noStrike" kern="1200" cap="none" spc="0" normalizeH="0" baseline="0" noProof="0" dirty="0">
              <a:ln>
                <a:noFill/>
              </a:ln>
              <a:solidFill>
                <a:prstClr val="black">
                  <a:lumMod val="50000"/>
                  <a:lumOff val="50000"/>
                </a:prstClr>
              </a:solidFill>
              <a:effectLst/>
              <a:uLnTx/>
              <a:uFillTx/>
              <a:latin typeface="Corbel" panose="020B0503020204020204"/>
              <a:ea typeface="+mn-ea"/>
              <a:cs typeface="+mn-cs"/>
            </a:endParaRPr>
          </a:p>
        </p:txBody>
      </p:sp>
      <p:sp>
        <p:nvSpPr>
          <p:cNvPr id="27650" name="Title 1">
            <a:extLst>
              <a:ext uri="{FF2B5EF4-FFF2-40B4-BE49-F238E27FC236}">
                <a16:creationId xmlns:a16="http://schemas.microsoft.com/office/drawing/2014/main" id="{4195EE17-A8C1-444C-9828-1AE2DB02AE84}"/>
              </a:ext>
            </a:extLst>
          </p:cNvPr>
          <p:cNvSpPr>
            <a:spLocks noGrp="1"/>
          </p:cNvSpPr>
          <p:nvPr>
            <p:ph type="title"/>
          </p:nvPr>
        </p:nvSpPr>
        <p:spPr>
          <a:xfrm>
            <a:off x="289248" y="1254926"/>
            <a:ext cx="4998963" cy="1255469"/>
          </a:xfr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a:normAutofit/>
          </a:bodyPr>
          <a:lstStyle/>
          <a:p>
            <a:pPr algn="ctr" eaLnBrk="1" hangingPunct="1"/>
            <a:r>
              <a:rPr lang="en-CA" altLang="en-US" dirty="0"/>
              <a:t>History of DBT</a:t>
            </a:r>
          </a:p>
        </p:txBody>
      </p:sp>
      <p:sp>
        <p:nvSpPr>
          <p:cNvPr id="27651" name="Content Placeholder 2">
            <a:extLst>
              <a:ext uri="{FF2B5EF4-FFF2-40B4-BE49-F238E27FC236}">
                <a16:creationId xmlns:a16="http://schemas.microsoft.com/office/drawing/2014/main" id="{1B1EB150-7C36-4460-8B79-78989E79803C}"/>
              </a:ext>
            </a:extLst>
          </p:cNvPr>
          <p:cNvSpPr>
            <a:spLocks noGrp="1"/>
          </p:cNvSpPr>
          <p:nvPr>
            <p:ph idx="1"/>
          </p:nvPr>
        </p:nvSpPr>
        <p:spPr>
          <a:xfrm>
            <a:off x="289249" y="2510395"/>
            <a:ext cx="4998962" cy="3274586"/>
          </a:xfr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anchor="t">
            <a:normAutofit/>
          </a:bodyPr>
          <a:lstStyle/>
          <a:p>
            <a:pPr eaLnBrk="1" hangingPunct="1">
              <a:buClr>
                <a:schemeClr val="bg1"/>
              </a:buClr>
            </a:pPr>
            <a:r>
              <a:rPr lang="en-CA" altLang="en-US" dirty="0">
                <a:solidFill>
                  <a:srgbClr val="FFFFFF"/>
                </a:solidFill>
              </a:rPr>
              <a:t>DBT is a modified form of Cognitive Behavioural Therapy (CBT)</a:t>
            </a:r>
          </a:p>
          <a:p>
            <a:pPr eaLnBrk="1" hangingPunct="1">
              <a:buClr>
                <a:schemeClr val="bg1"/>
              </a:buClr>
            </a:pPr>
            <a:r>
              <a:rPr lang="en-CA" altLang="en-US" dirty="0">
                <a:solidFill>
                  <a:srgbClr val="FFFFFF"/>
                </a:solidFill>
              </a:rPr>
              <a:t>DBT was developed in the late 1970’s by Marsha M. Linehan,</a:t>
            </a:r>
            <a:r>
              <a:rPr lang="en-CA" altLang="en-US" baseline="30000" dirty="0">
                <a:solidFill>
                  <a:srgbClr val="FFFFFF"/>
                </a:solidFill>
              </a:rPr>
              <a:t> </a:t>
            </a:r>
            <a:r>
              <a:rPr lang="en-CA" altLang="en-US" dirty="0">
                <a:solidFill>
                  <a:srgbClr val="FFFFFF"/>
                </a:solidFill>
              </a:rPr>
              <a:t>a psychology researcher at the University of Washington</a:t>
            </a:r>
          </a:p>
          <a:p>
            <a:pPr>
              <a:buClr>
                <a:schemeClr val="bg1"/>
              </a:buClr>
            </a:pPr>
            <a:r>
              <a:rPr lang="en-US" dirty="0">
                <a:solidFill>
                  <a:schemeClr val="bg1"/>
                </a:solidFill>
              </a:rPr>
              <a:t>DBT is based on the Biosocial Theory and is intended to help those who are highly sensitive to their environment, are highly reactive to events, and slow to return to calm.</a:t>
            </a:r>
          </a:p>
          <a:p>
            <a:pPr eaLnBrk="1" hangingPunct="1">
              <a:buClr>
                <a:schemeClr val="bg1"/>
              </a:buClr>
            </a:pPr>
            <a:endParaRPr lang="en-CA" altLang="en-US" dirty="0">
              <a:solidFill>
                <a:srgbClr val="FFFFFF"/>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652E5D6-E378-4614-BCBD-8663DD15B3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A287AC3-AACF-4ADB-9F73-125E714D93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0993" y="4367639"/>
            <a:ext cx="11430014" cy="1852186"/>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a:lstStyle/>
          <a:p>
            <a:endParaRPr lang="en-CA"/>
          </a:p>
        </p:txBody>
      </p:sp>
      <p:sp>
        <p:nvSpPr>
          <p:cNvPr id="2" name="Title 1">
            <a:extLst>
              <a:ext uri="{FF2B5EF4-FFF2-40B4-BE49-F238E27FC236}">
                <a16:creationId xmlns:a16="http://schemas.microsoft.com/office/drawing/2014/main" id="{74484DF4-2DFA-9C8C-C7CC-308D61DC701B}"/>
              </a:ext>
            </a:extLst>
          </p:cNvPr>
          <p:cNvSpPr>
            <a:spLocks noGrp="1"/>
          </p:cNvSpPr>
          <p:nvPr>
            <p:ph type="title"/>
          </p:nvPr>
        </p:nvSpPr>
        <p:spPr>
          <a:xfrm>
            <a:off x="554477" y="4599160"/>
            <a:ext cx="11079804" cy="1358020"/>
          </a:xfrm>
        </p:spPr>
        <p:txBody>
          <a:bodyPr anchor="ctr">
            <a:normAutofit/>
          </a:bodyPr>
          <a:lstStyle/>
          <a:p>
            <a:pPr algn="ctr"/>
            <a:r>
              <a:rPr lang="en-US" sz="4400" dirty="0">
                <a:solidFill>
                  <a:schemeClr val="bg1"/>
                </a:solidFill>
              </a:rPr>
              <a:t>Biosocial Theory of Personality Development</a:t>
            </a:r>
            <a:endParaRPr lang="en-CA" sz="4400" dirty="0">
              <a:solidFill>
                <a:schemeClr val="bg1"/>
              </a:solidFill>
            </a:endParaRPr>
          </a:p>
        </p:txBody>
      </p:sp>
      <p:graphicFrame>
        <p:nvGraphicFramePr>
          <p:cNvPr id="5" name="Content Placeholder 2">
            <a:extLst>
              <a:ext uri="{FF2B5EF4-FFF2-40B4-BE49-F238E27FC236}">
                <a16:creationId xmlns:a16="http://schemas.microsoft.com/office/drawing/2014/main" id="{478F8AE1-38F9-2AB1-DDC2-2D2F58144070}"/>
              </a:ext>
            </a:extLst>
          </p:cNvPr>
          <p:cNvGraphicFramePr>
            <a:graphicFrameLocks noGrp="1"/>
          </p:cNvGraphicFramePr>
          <p:nvPr>
            <p:ph idx="1"/>
            <p:extLst>
              <p:ext uri="{D42A27DB-BD31-4B8C-83A1-F6EECF244321}">
                <p14:modId xmlns:p14="http://schemas.microsoft.com/office/powerpoint/2010/main" val="2373453455"/>
              </p:ext>
            </p:extLst>
          </p:nvPr>
        </p:nvGraphicFramePr>
        <p:xfrm>
          <a:off x="960120" y="640080"/>
          <a:ext cx="10271760" cy="320234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14" name="Group 13">
            <a:extLst>
              <a:ext uri="{FF2B5EF4-FFF2-40B4-BE49-F238E27FC236}">
                <a16:creationId xmlns:a16="http://schemas.microsoft.com/office/drawing/2014/main" id="{3F53CA82-5A8D-0588-E8B3-D9DE4E3603D3}"/>
              </a:ext>
            </a:extLst>
          </p:cNvPr>
          <p:cNvGrpSpPr/>
          <p:nvPr/>
        </p:nvGrpSpPr>
        <p:grpSpPr>
          <a:xfrm>
            <a:off x="3727174" y="1055108"/>
            <a:ext cx="4750904" cy="1133061"/>
            <a:chOff x="3727174" y="1055108"/>
            <a:chExt cx="4750904" cy="1133061"/>
          </a:xfrm>
        </p:grpSpPr>
        <p:sp>
          <p:nvSpPr>
            <p:cNvPr id="12" name="Plus Sign 11">
              <a:extLst>
                <a:ext uri="{FF2B5EF4-FFF2-40B4-BE49-F238E27FC236}">
                  <a16:creationId xmlns:a16="http://schemas.microsoft.com/office/drawing/2014/main" id="{605248A3-F6BA-5745-A38A-BAE3372FBE8A}"/>
                </a:ext>
              </a:extLst>
            </p:cNvPr>
            <p:cNvSpPr/>
            <p:nvPr/>
          </p:nvSpPr>
          <p:spPr>
            <a:xfrm>
              <a:off x="3727174" y="1055108"/>
              <a:ext cx="1133061" cy="1133061"/>
            </a:xfrm>
            <a:prstGeom prst="mathPlus">
              <a:avLst/>
            </a:prstGeom>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Equals 12">
              <a:extLst>
                <a:ext uri="{FF2B5EF4-FFF2-40B4-BE49-F238E27FC236}">
                  <a16:creationId xmlns:a16="http://schemas.microsoft.com/office/drawing/2014/main" id="{6B990D03-13C3-CEDA-1077-EE33D0FE2082}"/>
                </a:ext>
              </a:extLst>
            </p:cNvPr>
            <p:cNvSpPr/>
            <p:nvPr/>
          </p:nvSpPr>
          <p:spPr>
            <a:xfrm>
              <a:off x="7235687" y="1124158"/>
              <a:ext cx="1242391" cy="974035"/>
            </a:xfrm>
            <a:prstGeom prst="mathEqual">
              <a:avLst/>
            </a:prstGeom>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grpSp>
      <p:sp>
        <p:nvSpPr>
          <p:cNvPr id="15" name="Footer Placeholder 1">
            <a:extLst>
              <a:ext uri="{FF2B5EF4-FFF2-40B4-BE49-F238E27FC236}">
                <a16:creationId xmlns:a16="http://schemas.microsoft.com/office/drawing/2014/main" id="{57B4BD18-06B1-5244-0A32-8F9B7A1B208C}"/>
              </a:ext>
            </a:extLst>
          </p:cNvPr>
          <p:cNvSpPr>
            <a:spLocks noGrp="1"/>
          </p:cNvSpPr>
          <p:nvPr>
            <p:ph type="ftr" sz="quarter" idx="11"/>
          </p:nvPr>
        </p:nvSpPr>
        <p:spPr>
          <a:xfrm>
            <a:off x="5536733" y="6225679"/>
            <a:ext cx="5968617"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altLang="en-US" sz="1000" b="0" i="0" u="none" strike="noStrike" kern="1200" cap="all" spc="0" normalizeH="0" baseline="0" noProof="0" dirty="0">
                <a:ln>
                  <a:noFill/>
                </a:ln>
                <a:solidFill>
                  <a:srgbClr val="2E2B21">
                    <a:lumMod val="90000"/>
                    <a:lumOff val="10000"/>
                  </a:srgbClr>
                </a:solidFill>
                <a:effectLst/>
                <a:uLnTx/>
                <a:uFillTx/>
                <a:latin typeface="Calibri Light" panose="020F0302020204030204"/>
                <a:ea typeface="+mn-ea"/>
                <a:cs typeface="+mn-cs"/>
              </a:rPr>
              <a:t>CSAM 2024 - Valerie Primeau, MD FRCPC</a:t>
            </a:r>
            <a:endParaRPr kumimoji="0" lang="en-CA" altLang="en-US" sz="1000" b="0" i="0" u="none" strike="noStrike" kern="1200" cap="all" spc="0" normalizeH="0" baseline="0" noProof="0" dirty="0">
              <a:ln>
                <a:noFill/>
              </a:ln>
              <a:solidFill>
                <a:srgbClr val="2E2B21">
                  <a:lumMod val="90000"/>
                  <a:lumOff val="10000"/>
                </a:srgbClr>
              </a:solidFill>
              <a:effectLst/>
              <a:uLnTx/>
              <a:uFillTx/>
              <a:latin typeface="Calibri Light" panose="020F0302020204030204"/>
              <a:ea typeface="+mn-ea"/>
              <a:cs typeface="+mn-cs"/>
            </a:endParaRPr>
          </a:p>
        </p:txBody>
      </p:sp>
    </p:spTree>
    <p:extLst>
      <p:ext uri="{BB962C8B-B14F-4D97-AF65-F5344CB8AC3E}">
        <p14:creationId xmlns:p14="http://schemas.microsoft.com/office/powerpoint/2010/main" val="29401895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B1DA7B38-0865-46DC-8178-4B37E5EC899E}"/>
              </a:ext>
            </a:extLst>
          </p:cNvPr>
          <p:cNvSpPr>
            <a:spLocks noGrp="1" noRot="1" noChangeArrowheads="1"/>
          </p:cNvSpPr>
          <p:nvPr>
            <p:ph type="title"/>
          </p:nvPr>
        </p:nvSpPr>
        <p:spPr>
          <a:xfrm>
            <a:off x="4349123" y="609600"/>
            <a:ext cx="4924878" cy="1320800"/>
          </a:xfrm>
          <a:prstGeom prst="rect">
            <a:avLst/>
          </a:prstGeom>
        </p:spPr>
        <p:txBody>
          <a:bodyPr anchor="ctr">
            <a:normAutofit/>
          </a:bodyPr>
          <a:lstStyle/>
          <a:p>
            <a:pPr eaLnBrk="1" hangingPunct="1"/>
            <a:r>
              <a:rPr lang="en-CA" altLang="en-US" dirty="0"/>
              <a:t>Borderline Personality Disorder (BPD)</a:t>
            </a:r>
            <a:endParaRPr lang="en-US" altLang="en-US"/>
          </a:p>
        </p:txBody>
      </p:sp>
      <p:pic>
        <p:nvPicPr>
          <p:cNvPr id="4" name="Picture 3" descr="A diagram of a psychological disorder&#10;&#10;Description automatically generated with medium confidence">
            <a:extLst>
              <a:ext uri="{FF2B5EF4-FFF2-40B4-BE49-F238E27FC236}">
                <a16:creationId xmlns:a16="http://schemas.microsoft.com/office/drawing/2014/main" id="{8B4FA6AA-07F1-E15E-A5F8-39F9D65687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8001" y="449123"/>
            <a:ext cx="3476870" cy="5681354"/>
          </a:xfrm>
          <a:prstGeom prst="rect">
            <a:avLst/>
          </a:prstGeom>
        </p:spPr>
      </p:pic>
      <p:sp>
        <p:nvSpPr>
          <p:cNvPr id="10243" name="Rectangle 3">
            <a:extLst>
              <a:ext uri="{FF2B5EF4-FFF2-40B4-BE49-F238E27FC236}">
                <a16:creationId xmlns:a16="http://schemas.microsoft.com/office/drawing/2014/main" id="{82FEAF18-836C-4C4D-AD5D-5075E24D28F5}"/>
              </a:ext>
            </a:extLst>
          </p:cNvPr>
          <p:cNvSpPr>
            <a:spLocks noGrp="1" noChangeArrowheads="1"/>
          </p:cNvSpPr>
          <p:nvPr>
            <p:ph idx="1"/>
          </p:nvPr>
        </p:nvSpPr>
        <p:spPr>
          <a:xfrm>
            <a:off x="4349123" y="2160590"/>
            <a:ext cx="5736986" cy="3739698"/>
          </a:xfrm>
        </p:spPr>
        <p:txBody>
          <a:bodyPr>
            <a:normAutofit/>
          </a:bodyPr>
          <a:lstStyle/>
          <a:p>
            <a:pPr eaLnBrk="1" hangingPunct="1"/>
            <a:r>
              <a:rPr lang="en-US" altLang="en-US" dirty="0"/>
              <a:t>A Personality Disorder is an enduring and inflexible pattern of long duration that leads to significant distress or impairment</a:t>
            </a:r>
          </a:p>
          <a:p>
            <a:pPr eaLnBrk="1" hangingPunct="1"/>
            <a:r>
              <a:rPr lang="en-US" altLang="en-US" dirty="0"/>
              <a:t>BPD is characterized by a pervasive pattern of instability of interpersonal relationships, self-image, and affects, and marked impulsivity beginning by early adulthood and present in a variety of contexts</a:t>
            </a:r>
          </a:p>
        </p:txBody>
      </p:sp>
      <p:sp>
        <p:nvSpPr>
          <p:cNvPr id="5" name="TextBox 4">
            <a:extLst>
              <a:ext uri="{FF2B5EF4-FFF2-40B4-BE49-F238E27FC236}">
                <a16:creationId xmlns:a16="http://schemas.microsoft.com/office/drawing/2014/main" id="{4C627B77-CF58-1EB2-EBD3-423FAEE40CF8}"/>
              </a:ext>
            </a:extLst>
          </p:cNvPr>
          <p:cNvSpPr txBox="1"/>
          <p:nvPr/>
        </p:nvSpPr>
        <p:spPr>
          <a:xfrm>
            <a:off x="508001" y="6130477"/>
            <a:ext cx="6160654" cy="584775"/>
          </a:xfrm>
          <a:prstGeom prst="rect">
            <a:avLst/>
          </a:prstGeom>
          <a:noFill/>
        </p:spPr>
        <p:txBody>
          <a:bodyPr wrap="square" rtlCol="0">
            <a:spAutoFit/>
          </a:bodyPr>
          <a:lstStyle/>
          <a:p>
            <a:r>
              <a:rPr lang="en-CA" sz="800" dirty="0" err="1"/>
              <a:t>Sanislow</a:t>
            </a:r>
            <a:r>
              <a:rPr lang="en-CA" sz="800" dirty="0"/>
              <a:t>, Charles &amp; </a:t>
            </a:r>
            <a:r>
              <a:rPr lang="en-CA" sz="800" dirty="0" err="1"/>
              <a:t>Grilo</a:t>
            </a:r>
            <a:r>
              <a:rPr lang="en-CA" sz="800" dirty="0"/>
              <a:t>, Carlos &amp; Morey, Leslie &amp; Bender, Donna &amp; </a:t>
            </a:r>
            <a:r>
              <a:rPr lang="en-CA" sz="800" dirty="0" err="1"/>
              <a:t>Skodol</a:t>
            </a:r>
            <a:r>
              <a:rPr lang="en-CA" sz="800" dirty="0"/>
              <a:t>, Andrew &amp; Gunderson, John &amp; Shea, Tracie &amp; Stout, Robert &amp; </a:t>
            </a:r>
            <a:r>
              <a:rPr lang="en-CA" sz="800" dirty="0" err="1"/>
              <a:t>Zanarini</a:t>
            </a:r>
            <a:r>
              <a:rPr lang="en-CA" sz="800" dirty="0"/>
              <a:t>, Mary &amp; </a:t>
            </a:r>
            <a:r>
              <a:rPr lang="en-CA" sz="800" dirty="0" err="1"/>
              <a:t>Mcglashan</a:t>
            </a:r>
            <a:r>
              <a:rPr lang="en-CA" sz="800" dirty="0"/>
              <a:t>, Thomas. (2002). Confirmatory Factor Analysis of DSM-IV Criteria for Borderline Personality Disorder: Findings From the Collaborative Longitudinal Personality Disorders Study. The American journal of psychiatry. 159. 284-90. 10.1176/appi.ajp.159.2.284. </a:t>
            </a:r>
          </a:p>
        </p:txBody>
      </p:sp>
      <p:sp>
        <p:nvSpPr>
          <p:cNvPr id="6" name="Footer Placeholder 1">
            <a:extLst>
              <a:ext uri="{FF2B5EF4-FFF2-40B4-BE49-F238E27FC236}">
                <a16:creationId xmlns:a16="http://schemas.microsoft.com/office/drawing/2014/main" id="{A2B77516-54F2-5765-A5CA-0DE2ACEE5552}"/>
              </a:ext>
            </a:extLst>
          </p:cNvPr>
          <p:cNvSpPr>
            <a:spLocks noGrp="1"/>
          </p:cNvSpPr>
          <p:nvPr>
            <p:ph type="ftr" sz="quarter" idx="11"/>
          </p:nvPr>
        </p:nvSpPr>
        <p:spPr>
          <a:xfrm>
            <a:off x="5536733" y="6225679"/>
            <a:ext cx="5968617"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altLang="en-US" sz="1000" b="0" i="0" u="none" strike="noStrike" kern="1200" cap="all" spc="0" normalizeH="0" baseline="0" noProof="0" dirty="0">
                <a:ln>
                  <a:noFill/>
                </a:ln>
                <a:solidFill>
                  <a:srgbClr val="2E2B21">
                    <a:lumMod val="90000"/>
                    <a:lumOff val="10000"/>
                  </a:srgbClr>
                </a:solidFill>
                <a:effectLst/>
                <a:uLnTx/>
                <a:uFillTx/>
                <a:latin typeface="Calibri Light" panose="020F0302020204030204"/>
                <a:ea typeface="+mn-ea"/>
                <a:cs typeface="+mn-cs"/>
              </a:rPr>
              <a:t>CSAM 2024 - Valerie Primeau, MD FRCPC</a:t>
            </a:r>
            <a:endParaRPr kumimoji="0" lang="en-CA" altLang="en-US" sz="1000" b="0" i="0" u="none" strike="noStrike" kern="1200" cap="all" spc="0" normalizeH="0" baseline="0" noProof="0" dirty="0">
              <a:ln>
                <a:noFill/>
              </a:ln>
              <a:solidFill>
                <a:srgbClr val="2E2B21">
                  <a:lumMod val="90000"/>
                  <a:lumOff val="10000"/>
                </a:srgbClr>
              </a:solidFill>
              <a:effectLst/>
              <a:uLnTx/>
              <a:uFillTx/>
              <a:latin typeface="Calibri Light" panose="020F0302020204030204"/>
              <a:ea typeface="+mn-ea"/>
              <a:cs typeface="+mn-cs"/>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8880BE9B-2849-495A-AB0E-E80D71B324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069936" cy="68580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3554" name="Rectangle 2">
            <a:extLst>
              <a:ext uri="{FF2B5EF4-FFF2-40B4-BE49-F238E27FC236}">
                <a16:creationId xmlns:a16="http://schemas.microsoft.com/office/drawing/2014/main" id="{BD2AF1FA-1E1D-41A0-924E-65E4F8929E52}"/>
              </a:ext>
            </a:extLst>
          </p:cNvPr>
          <p:cNvSpPr>
            <a:spLocks noGrp="1" noRot="1" noChangeArrowheads="1"/>
          </p:cNvSpPr>
          <p:nvPr>
            <p:ph type="title"/>
          </p:nvPr>
        </p:nvSpPr>
        <p:spPr>
          <a:xfrm>
            <a:off x="163224" y="622381"/>
            <a:ext cx="3712090" cy="5613236"/>
          </a:xfrm>
        </p:spPr>
        <p:txBody>
          <a:bodyPr anchor="ctr">
            <a:normAutofit/>
          </a:bodyPr>
          <a:lstStyle/>
          <a:p>
            <a:pPr algn="ctr" eaLnBrk="1" hangingPunct="1"/>
            <a:r>
              <a:rPr lang="en-CA" altLang="en-US" sz="3900" dirty="0">
                <a:solidFill>
                  <a:srgbClr val="FFFFFF"/>
                </a:solidFill>
              </a:rPr>
              <a:t>Common Assumptions about Borderline Personality Disorder</a:t>
            </a:r>
          </a:p>
        </p:txBody>
      </p:sp>
      <p:sp>
        <p:nvSpPr>
          <p:cNvPr id="23555" name="Rectangle 3">
            <a:extLst>
              <a:ext uri="{FF2B5EF4-FFF2-40B4-BE49-F238E27FC236}">
                <a16:creationId xmlns:a16="http://schemas.microsoft.com/office/drawing/2014/main" id="{3548FB90-AE9B-4183-8F86-B6E70A88E1E1}"/>
              </a:ext>
            </a:extLst>
          </p:cNvPr>
          <p:cNvSpPr>
            <a:spLocks noGrp="1" noChangeArrowheads="1"/>
          </p:cNvSpPr>
          <p:nvPr>
            <p:ph idx="1"/>
          </p:nvPr>
        </p:nvSpPr>
        <p:spPr>
          <a:xfrm>
            <a:off x="5238807" y="420684"/>
            <a:ext cx="5766517" cy="3745107"/>
          </a:xfrm>
        </p:spPr>
        <p:txBody>
          <a:bodyPr>
            <a:normAutofit/>
          </a:bodyPr>
          <a:lstStyle/>
          <a:p>
            <a:pPr>
              <a:buFont typeface="Wingdings" panose="05000000000000000000" pitchFamily="2" charset="2"/>
              <a:buChar char="Ø"/>
            </a:pPr>
            <a:r>
              <a:rPr lang="en-CA" altLang="en-US" dirty="0"/>
              <a:t>Patients with BPD do not want to change</a:t>
            </a:r>
          </a:p>
          <a:p>
            <a:pPr>
              <a:buFont typeface="Wingdings" panose="05000000000000000000" pitchFamily="2" charset="2"/>
              <a:buChar char="Ø"/>
            </a:pPr>
            <a:r>
              <a:rPr lang="en-CA" altLang="en-US" dirty="0"/>
              <a:t>Patients with BPD do not want help</a:t>
            </a:r>
          </a:p>
          <a:p>
            <a:pPr>
              <a:buFont typeface="Wingdings" panose="05000000000000000000" pitchFamily="2" charset="2"/>
              <a:buChar char="Ø"/>
            </a:pPr>
            <a:r>
              <a:rPr lang="en-CA" altLang="en-US" dirty="0"/>
              <a:t>Patients with BPD are untreatable</a:t>
            </a:r>
          </a:p>
          <a:p>
            <a:pPr>
              <a:buFont typeface="Wingdings" panose="05000000000000000000" pitchFamily="2" charset="2"/>
              <a:buChar char="Ø"/>
            </a:pPr>
            <a:r>
              <a:rPr lang="en-CA" altLang="en-US" dirty="0"/>
              <a:t>Patients with BPD never get better</a:t>
            </a:r>
          </a:p>
          <a:p>
            <a:pPr>
              <a:buFont typeface="Wingdings" panose="05000000000000000000" pitchFamily="2" charset="2"/>
              <a:buChar char="Ø"/>
            </a:pPr>
            <a:r>
              <a:rPr lang="en-CA" altLang="en-US" dirty="0"/>
              <a:t>Patients with BPD are likely to be violent</a:t>
            </a:r>
          </a:p>
          <a:p>
            <a:pPr>
              <a:buFont typeface="Wingdings" panose="05000000000000000000" pitchFamily="2" charset="2"/>
              <a:buChar char="Ø"/>
            </a:pPr>
            <a:r>
              <a:rPr lang="en-CA" altLang="en-US" dirty="0"/>
              <a:t>Patients with BPD cannot hold down a job</a:t>
            </a:r>
          </a:p>
          <a:p>
            <a:pPr>
              <a:buFont typeface="Wingdings" panose="05000000000000000000" pitchFamily="2" charset="2"/>
              <a:buChar char="Ø"/>
            </a:pPr>
            <a:r>
              <a:rPr lang="en-CA" altLang="en-US" dirty="0"/>
              <a:t>Patients with BPD enjoy being attention-seeking and manipulative</a:t>
            </a:r>
          </a:p>
          <a:p>
            <a:pPr marL="609600" indent="-609600" eaLnBrk="1" hangingPunct="1">
              <a:buFont typeface="Wingdings" panose="05000000000000000000" pitchFamily="2" charset="2"/>
              <a:buAutoNum type="arabicPeriod"/>
            </a:pPr>
            <a:endParaRPr lang="en-CA" altLang="en-US" dirty="0"/>
          </a:p>
        </p:txBody>
      </p:sp>
      <p:pic>
        <p:nvPicPr>
          <p:cNvPr id="23556" name="Picture 4" descr="http://mimiandeunice.com/wp-content/uploads/2012/07/ME_507_Borderline.png">
            <a:extLst>
              <a:ext uri="{FF2B5EF4-FFF2-40B4-BE49-F238E27FC236}">
                <a16:creationId xmlns:a16="http://schemas.microsoft.com/office/drawing/2014/main" id="{D87E84B4-4F5D-4776-93F0-6E0018E584A2}"/>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298275" y="4165791"/>
            <a:ext cx="7647582" cy="238986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a:extLst>
              <a:ext uri="{FF2B5EF4-FFF2-40B4-BE49-F238E27FC236}">
                <a16:creationId xmlns:a16="http://schemas.microsoft.com/office/drawing/2014/main" id="{2174811E-A75B-41CC-8C4B-979595FD7BAC}"/>
              </a:ext>
            </a:extLst>
          </p:cNvPr>
          <p:cNvSpPr>
            <a:spLocks noGrp="1"/>
          </p:cNvSpPr>
          <p:nvPr>
            <p:ph type="ftr" sz="quarter" idx="11"/>
          </p:nvPr>
        </p:nvSpPr>
        <p:spPr>
          <a:xfrm>
            <a:off x="540360" y="6174378"/>
            <a:ext cx="2989216" cy="527149"/>
          </a:xfrm>
        </p:spPr>
        <p:txBody>
          <a:bodyPr>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fr-FR" altLang="en-US" sz="1000" b="0" i="0" u="none" strike="noStrike" kern="1200" cap="all" spc="0" normalizeH="0" baseline="0" noProof="0" dirty="0">
                <a:ln>
                  <a:noFill/>
                </a:ln>
                <a:solidFill>
                  <a:prstClr val="white"/>
                </a:solidFill>
                <a:effectLst/>
                <a:uLnTx/>
                <a:uFillTx/>
                <a:latin typeface="Calibri Light" panose="020F0302020204030204"/>
                <a:ea typeface="+mn-ea"/>
                <a:cs typeface="+mn-cs"/>
              </a:rPr>
              <a:t>CSAM 2024 – </a:t>
            </a: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fr-FR" altLang="en-US" sz="1000" b="0" i="0" u="none" strike="noStrike" kern="1200" cap="all" spc="0" normalizeH="0" baseline="0" noProof="0" dirty="0">
                <a:ln>
                  <a:noFill/>
                </a:ln>
                <a:solidFill>
                  <a:prstClr val="white"/>
                </a:solidFill>
                <a:effectLst/>
                <a:uLnTx/>
                <a:uFillTx/>
                <a:latin typeface="Calibri Light" panose="020F0302020204030204"/>
                <a:ea typeface="+mn-ea"/>
                <a:cs typeface="+mn-cs"/>
              </a:rPr>
              <a:t>Valerie Primeau, MD FRCPC</a:t>
            </a:r>
            <a:endParaRPr kumimoji="0" lang="en-CA" altLang="en-US" sz="1000" b="0" i="0" u="none" strike="noStrike" kern="1200" cap="all" spc="0" normalizeH="0" baseline="0" noProof="0" dirty="0">
              <a:ln>
                <a:noFill/>
              </a:ln>
              <a:solidFill>
                <a:prstClr val="white"/>
              </a:solidFill>
              <a:effectLst/>
              <a:uLnTx/>
              <a:uFillTx/>
              <a:latin typeface="Calibri Light" panose="020F0302020204030204"/>
              <a:ea typeface="+mn-ea"/>
              <a:cs typeface="+mn-cs"/>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a:extLst>
              <a:ext uri="{FF2B5EF4-FFF2-40B4-BE49-F238E27FC236}">
                <a16:creationId xmlns:a16="http://schemas.microsoft.com/office/drawing/2014/main" id="{772963F0-0172-46FD-9545-D3E2EFC61D83}"/>
              </a:ext>
            </a:extLst>
          </p:cNvPr>
          <p:cNvSpPr>
            <a:spLocks noGrp="1"/>
          </p:cNvSpPr>
          <p:nvPr>
            <p:ph type="title"/>
          </p:nvPr>
        </p:nvSpPr>
        <p:spPr>
          <a:xfrm>
            <a:off x="6402137" y="383189"/>
            <a:ext cx="4342821" cy="1320800"/>
          </a:xfrm>
        </p:spPr>
        <p:txBody>
          <a:bodyPr>
            <a:normAutofit fontScale="90000"/>
          </a:bodyPr>
          <a:lstStyle/>
          <a:p>
            <a:pPr algn="ctr" eaLnBrk="1" hangingPunct="1"/>
            <a:r>
              <a:rPr lang="en-CA" altLang="en-US" dirty="0"/>
              <a:t>History of DBT</a:t>
            </a:r>
          </a:p>
        </p:txBody>
      </p:sp>
      <p:sp>
        <p:nvSpPr>
          <p:cNvPr id="29699" name="Content Placeholder 2">
            <a:extLst>
              <a:ext uri="{FF2B5EF4-FFF2-40B4-BE49-F238E27FC236}">
                <a16:creationId xmlns:a16="http://schemas.microsoft.com/office/drawing/2014/main" id="{F1F66725-F692-4552-89F9-9FD054008562}"/>
              </a:ext>
            </a:extLst>
          </p:cNvPr>
          <p:cNvSpPr>
            <a:spLocks noGrp="1"/>
          </p:cNvSpPr>
          <p:nvPr>
            <p:ph idx="1"/>
          </p:nvPr>
        </p:nvSpPr>
        <p:spPr>
          <a:xfrm>
            <a:off x="5536733" y="2076699"/>
            <a:ext cx="6073630" cy="3880773"/>
          </a:xfrm>
        </p:spPr>
        <p:txBody>
          <a:bodyPr>
            <a:normAutofit/>
          </a:bodyPr>
          <a:lstStyle/>
          <a:p>
            <a:pPr eaLnBrk="1" hangingPunct="1">
              <a:lnSpc>
                <a:spcPct val="90000"/>
              </a:lnSpc>
              <a:buFont typeface="Arial" panose="020B0604020202020204" pitchFamily="34" charset="0"/>
              <a:buChar char="•"/>
            </a:pPr>
            <a:r>
              <a:rPr lang="en-CA" altLang="en-US" dirty="0"/>
              <a:t>Marsha Linehan observed "burn-out" in therapists after coping with challenging patients</a:t>
            </a:r>
          </a:p>
          <a:p>
            <a:pPr eaLnBrk="1" hangingPunct="1">
              <a:lnSpc>
                <a:spcPct val="90000"/>
              </a:lnSpc>
              <a:buFont typeface="Arial" panose="020B0604020202020204" pitchFamily="34" charset="0"/>
              <a:buChar char="•"/>
            </a:pPr>
            <a:r>
              <a:rPr lang="en-CA" altLang="en-US" dirty="0"/>
              <a:t>Her first core insight was to recognize that the chronically suicidal patients she studied had been raised in profoundly invalidating environments</a:t>
            </a:r>
          </a:p>
          <a:p>
            <a:pPr eaLnBrk="1" hangingPunct="1">
              <a:lnSpc>
                <a:spcPct val="90000"/>
              </a:lnSpc>
              <a:buFont typeface="Arial" panose="020B0604020202020204" pitchFamily="34" charset="0"/>
              <a:buChar char="•"/>
            </a:pPr>
            <a:r>
              <a:rPr lang="en-CA" altLang="en-US" dirty="0"/>
              <a:t>Therefore, they required a climate of loving-kindness and unconditional acceptance in which to develop a successful therapeutic alliance</a:t>
            </a:r>
          </a:p>
          <a:p>
            <a:pPr eaLnBrk="1" hangingPunct="1">
              <a:lnSpc>
                <a:spcPct val="90000"/>
              </a:lnSpc>
            </a:pPr>
            <a:endParaRPr lang="en-CA" altLang="en-US" dirty="0"/>
          </a:p>
        </p:txBody>
      </p:sp>
      <p:sp>
        <p:nvSpPr>
          <p:cNvPr id="2" name="Footer Placeholder 1">
            <a:extLst>
              <a:ext uri="{FF2B5EF4-FFF2-40B4-BE49-F238E27FC236}">
                <a16:creationId xmlns:a16="http://schemas.microsoft.com/office/drawing/2014/main" id="{09DF2FD9-8555-4662-A873-76E9611DB905}"/>
              </a:ext>
            </a:extLst>
          </p:cNvPr>
          <p:cNvSpPr>
            <a:spLocks noGrp="1"/>
          </p:cNvSpPr>
          <p:nvPr>
            <p:ph type="ftr" sz="quarter" idx="11"/>
          </p:nvPr>
        </p:nvSpPr>
        <p:spPr>
          <a:xfrm>
            <a:off x="5536733" y="6225679"/>
            <a:ext cx="5968617"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altLang="en-US" sz="1000" b="0" i="0" u="none" strike="noStrike" kern="1200" cap="all" spc="0" normalizeH="0" baseline="0" noProof="0" dirty="0">
                <a:ln>
                  <a:noFill/>
                </a:ln>
                <a:solidFill>
                  <a:srgbClr val="2E2B21">
                    <a:lumMod val="90000"/>
                    <a:lumOff val="10000"/>
                  </a:srgbClr>
                </a:solidFill>
                <a:effectLst/>
                <a:uLnTx/>
                <a:uFillTx/>
                <a:latin typeface="Calibri Light" panose="020F0302020204030204"/>
                <a:ea typeface="+mn-ea"/>
                <a:cs typeface="+mn-cs"/>
              </a:rPr>
              <a:t>CSAM 2024 - Valerie Primeau, MD FRCPC</a:t>
            </a:r>
            <a:endParaRPr kumimoji="0" lang="en-CA" altLang="en-US" sz="1000" b="0" i="0" u="none" strike="noStrike" kern="1200" cap="all" spc="0" normalizeH="0" baseline="0" noProof="0" dirty="0">
              <a:ln>
                <a:noFill/>
              </a:ln>
              <a:solidFill>
                <a:srgbClr val="2E2B21">
                  <a:lumMod val="90000"/>
                  <a:lumOff val="10000"/>
                </a:srgbClr>
              </a:solidFill>
              <a:effectLst/>
              <a:uLnTx/>
              <a:uFillTx/>
              <a:latin typeface="Calibri Light" panose="020F0302020204030204"/>
              <a:ea typeface="+mn-ea"/>
              <a:cs typeface="+mn-cs"/>
            </a:endParaRPr>
          </a:p>
        </p:txBody>
      </p:sp>
      <p:sp>
        <p:nvSpPr>
          <p:cNvPr id="3" name="Isosceles Triangle 2">
            <a:extLst>
              <a:ext uri="{FF2B5EF4-FFF2-40B4-BE49-F238E27FC236}">
                <a16:creationId xmlns:a16="http://schemas.microsoft.com/office/drawing/2014/main" id="{D37E2B5E-CEC3-FD35-3AD4-F248A8182FC0}"/>
              </a:ext>
            </a:extLst>
          </p:cNvPr>
          <p:cNvSpPr/>
          <p:nvPr/>
        </p:nvSpPr>
        <p:spPr>
          <a:xfrm rot="10800000">
            <a:off x="-1" y="-1"/>
            <a:ext cx="906011" cy="5738070"/>
          </a:xfrm>
          <a:prstGeom prst="triangle">
            <a:avLst>
              <a:gd name="adj" fmla="val 100000"/>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29700" name="Picture 7" descr="http://i2.wp.com/www.psyciencia.com/wp-content/uploads/2013/10/Marsha-Linehan-DBT23.jpg?resize=1068%2C1101">
            <a:extLst>
              <a:ext uri="{FF2B5EF4-FFF2-40B4-BE49-F238E27FC236}">
                <a16:creationId xmlns:a16="http://schemas.microsoft.com/office/drawing/2014/main" id="{FE9FAD49-4E2C-4767-A9B4-40B53D24438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131" r="11770"/>
          <a:stretch/>
        </p:blipFill>
        <p:spPr bwMode="auto">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6" name="Rectangle 75">
            <a:extLst>
              <a:ext uri="{FF2B5EF4-FFF2-40B4-BE49-F238E27FC236}">
                <a16:creationId xmlns:a16="http://schemas.microsoft.com/office/drawing/2014/main" id="{6B086509-1281-468A-AAAC-1BBEDAE757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78" name="Rectangle 77">
            <a:extLst>
              <a:ext uri="{FF2B5EF4-FFF2-40B4-BE49-F238E27FC236}">
                <a16:creationId xmlns:a16="http://schemas.microsoft.com/office/drawing/2014/main" id="{EEA73850-2107-4E65-85FE-EDD3F45FCD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62000"/>
            <a:ext cx="4053525" cy="533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28676" name="Picture 2" descr="https://images-na.ssl-images-amazon.com/images/I/4147phtGHiL._SX331_BO1,204,203,200_.jpg">
            <a:extLst>
              <a:ext uri="{FF2B5EF4-FFF2-40B4-BE49-F238E27FC236}">
                <a16:creationId xmlns:a16="http://schemas.microsoft.com/office/drawing/2014/main" id="{05637B09-2EE3-43BC-A6A7-BC0F29A19B32}"/>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338944" y="855241"/>
            <a:ext cx="3435968" cy="514751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Text&#10;&#10;Description automatically generated">
            <a:extLst>
              <a:ext uri="{FF2B5EF4-FFF2-40B4-BE49-F238E27FC236}">
                <a16:creationId xmlns:a16="http://schemas.microsoft.com/office/drawing/2014/main" id="{9D2A61A7-312B-4E04-B316-0FF2387B7B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27831" y="855242"/>
            <a:ext cx="3911249" cy="5129506"/>
          </a:xfrm>
          <a:prstGeom prst="rect">
            <a:avLst/>
          </a:prstGeom>
        </p:spPr>
      </p:pic>
      <p:sp>
        <p:nvSpPr>
          <p:cNvPr id="2" name="Footer Placeholder 1">
            <a:extLst>
              <a:ext uri="{FF2B5EF4-FFF2-40B4-BE49-F238E27FC236}">
                <a16:creationId xmlns:a16="http://schemas.microsoft.com/office/drawing/2014/main" id="{4C9FD6A4-11DF-497A-9C42-36E43F14033C}"/>
              </a:ext>
            </a:extLst>
          </p:cNvPr>
          <p:cNvSpPr>
            <a:spLocks noGrp="1"/>
          </p:cNvSpPr>
          <p:nvPr>
            <p:ph type="ftr" sz="quarter" idx="11"/>
          </p:nvPr>
        </p:nvSpPr>
        <p:spPr>
          <a:xfrm>
            <a:off x="3869268" y="6356350"/>
            <a:ext cx="5911517" cy="365125"/>
          </a:xfrm>
        </p:spPr>
        <p:txBody>
          <a:bodyPr>
            <a:norm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lang="fr-FR" altLang="en-US" dirty="0">
                <a:solidFill>
                  <a:prstClr val="black">
                    <a:lumMod val="50000"/>
                    <a:lumOff val="50000"/>
                  </a:prstClr>
                </a:solidFill>
                <a:latin typeface="Corbel" panose="020B0503020204020204"/>
              </a:rPr>
              <a:t>CSAM 2024</a:t>
            </a:r>
            <a:r>
              <a:rPr kumimoji="0" lang="fr-FR" altLang="en-US" sz="1100" b="0" i="0" u="none" strike="noStrike" kern="1200" cap="none" spc="0" normalizeH="0" baseline="0" noProof="0" dirty="0">
                <a:ln>
                  <a:noFill/>
                </a:ln>
                <a:solidFill>
                  <a:prstClr val="black">
                    <a:lumMod val="50000"/>
                    <a:lumOff val="50000"/>
                  </a:prstClr>
                </a:solidFill>
                <a:effectLst/>
                <a:uLnTx/>
                <a:uFillTx/>
                <a:latin typeface="Corbel" panose="020B0503020204020204"/>
                <a:ea typeface="+mn-ea"/>
                <a:cs typeface="+mn-cs"/>
              </a:rPr>
              <a:t> - Valerie Primeau, MD FRCPC</a:t>
            </a:r>
            <a:endParaRPr kumimoji="0" lang="en-CA" altLang="en-US" sz="1100" b="0" i="0" u="none" strike="noStrike" kern="1200" cap="none" spc="0" normalizeH="0" baseline="0" noProof="0" dirty="0">
              <a:ln>
                <a:noFill/>
              </a:ln>
              <a:solidFill>
                <a:prstClr val="black">
                  <a:lumMod val="50000"/>
                  <a:lumOff val="50000"/>
                </a:prstClr>
              </a:solidFill>
              <a:effectLst/>
              <a:uLnTx/>
              <a:uFillTx/>
              <a:latin typeface="Corbel" panose="020B0503020204020204"/>
              <a:ea typeface="+mn-ea"/>
              <a:cs typeface="+mn-cs"/>
            </a:endParaRPr>
          </a:p>
        </p:txBody>
      </p:sp>
      <p:sp>
        <p:nvSpPr>
          <p:cNvPr id="9" name="Rectangle 8">
            <a:extLst>
              <a:ext uri="{FF2B5EF4-FFF2-40B4-BE49-F238E27FC236}">
                <a16:creationId xmlns:a16="http://schemas.microsoft.com/office/drawing/2014/main" id="{8114C323-DD58-A288-8CBE-248A729C5DC9}"/>
              </a:ext>
            </a:extLst>
          </p:cNvPr>
          <p:cNvSpPr/>
          <p:nvPr/>
        </p:nvSpPr>
        <p:spPr>
          <a:xfrm>
            <a:off x="-1" y="768992"/>
            <a:ext cx="4053524" cy="5327008"/>
          </a:xfrm>
          <a:prstGeom prst="rect">
            <a:avLst/>
          </a:prstGeom>
          <a:solidFill>
            <a:schemeClr val="accent1"/>
          </a:solidFill>
          <a:ln w="15875" cap="flat" cmpd="sng" algn="ctr">
            <a:solidFill>
              <a:srgbClr val="9CBEBD"/>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sp>
        <p:nvSpPr>
          <p:cNvPr id="28674" name="Title 1">
            <a:extLst>
              <a:ext uri="{FF2B5EF4-FFF2-40B4-BE49-F238E27FC236}">
                <a16:creationId xmlns:a16="http://schemas.microsoft.com/office/drawing/2014/main" id="{DA56918E-6C28-48A9-95A6-9FC6D9197C96}"/>
              </a:ext>
            </a:extLst>
          </p:cNvPr>
          <p:cNvSpPr>
            <a:spLocks noGrp="1"/>
          </p:cNvSpPr>
          <p:nvPr>
            <p:ph type="title"/>
          </p:nvPr>
        </p:nvSpPr>
        <p:spPr>
          <a:xfrm>
            <a:off x="252920" y="974548"/>
            <a:ext cx="3616348" cy="1059526"/>
          </a:xfrm>
        </p:spPr>
        <p:txBody>
          <a:bodyPr>
            <a:normAutofit/>
          </a:bodyPr>
          <a:lstStyle/>
          <a:p>
            <a:pPr algn="ctr" eaLnBrk="1" hangingPunct="1"/>
            <a:r>
              <a:rPr lang="en-CA" altLang="en-US" dirty="0"/>
              <a:t>History of DBT</a:t>
            </a:r>
          </a:p>
        </p:txBody>
      </p:sp>
      <p:sp>
        <p:nvSpPr>
          <p:cNvPr id="28675" name="Content Placeholder 2">
            <a:extLst>
              <a:ext uri="{FF2B5EF4-FFF2-40B4-BE49-F238E27FC236}">
                <a16:creationId xmlns:a16="http://schemas.microsoft.com/office/drawing/2014/main" id="{8EBD1034-894F-43EC-A14C-77EE13BABDF0}"/>
              </a:ext>
            </a:extLst>
          </p:cNvPr>
          <p:cNvSpPr>
            <a:spLocks noGrp="1"/>
          </p:cNvSpPr>
          <p:nvPr>
            <p:ph idx="1"/>
          </p:nvPr>
        </p:nvSpPr>
        <p:spPr>
          <a:xfrm>
            <a:off x="134202" y="2034074"/>
            <a:ext cx="3785118" cy="3950674"/>
          </a:xfrm>
        </p:spPr>
        <p:txBody>
          <a:bodyPr anchor="t">
            <a:normAutofit/>
          </a:bodyPr>
          <a:lstStyle/>
          <a:p>
            <a:pPr eaLnBrk="1" hangingPunct="1">
              <a:buClr>
                <a:schemeClr val="bg1"/>
              </a:buClr>
            </a:pPr>
            <a:r>
              <a:rPr lang="en-CA" altLang="en-US" sz="1800" dirty="0">
                <a:solidFill>
                  <a:srgbClr val="FFFFFF"/>
                </a:solidFill>
              </a:rPr>
              <a:t>Patients receiving CBT found the unrelenting focus on change inherent to CBT, to be invalidating. </a:t>
            </a:r>
          </a:p>
          <a:p>
            <a:pPr eaLnBrk="1" hangingPunct="1">
              <a:buClr>
                <a:schemeClr val="bg1"/>
              </a:buClr>
            </a:pPr>
            <a:r>
              <a:rPr lang="en-CA" altLang="en-US" sz="1800" dirty="0">
                <a:solidFill>
                  <a:srgbClr val="FFFFFF"/>
                </a:solidFill>
              </a:rPr>
              <a:t>Patients responded by withdrawing from treatment, by becoming angry, or by vacillating between the two.</a:t>
            </a:r>
          </a:p>
          <a:p>
            <a:pPr eaLnBrk="1" hangingPunct="1">
              <a:buClr>
                <a:schemeClr val="bg1"/>
              </a:buClr>
            </a:pPr>
            <a:r>
              <a:rPr lang="en-CA" altLang="en-US" sz="1800" dirty="0">
                <a:solidFill>
                  <a:srgbClr val="FFFFFF"/>
                </a:solidFill>
              </a:rPr>
              <a:t>The sheer volume and severity of problems presented by patients made it impossible to use the standard CBT format. </a:t>
            </a:r>
          </a:p>
          <a:p>
            <a:pPr lvl="1">
              <a:buClr>
                <a:schemeClr val="bg1"/>
              </a:buClr>
              <a:buFont typeface="Wingdings" panose="05000000000000000000" pitchFamily="2" charset="2"/>
              <a:buChar char="Ø"/>
            </a:pPr>
            <a:r>
              <a:rPr lang="en-CA" altLang="en-US" sz="1600" dirty="0">
                <a:solidFill>
                  <a:srgbClr val="FFFFFF"/>
                </a:solidFill>
              </a:rPr>
              <a:t>(for example addressing self-harm and suicidal crises as well as teaching skills)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34819" name="Title 1">
            <a:extLst>
              <a:ext uri="{FF2B5EF4-FFF2-40B4-BE49-F238E27FC236}">
                <a16:creationId xmlns:a16="http://schemas.microsoft.com/office/drawing/2014/main" id="{397A562E-FA5A-40CE-89B4-54674803DC99}"/>
              </a:ext>
            </a:extLst>
          </p:cNvPr>
          <p:cNvSpPr>
            <a:spLocks noGrp="1"/>
          </p:cNvSpPr>
          <p:nvPr>
            <p:ph type="title"/>
          </p:nvPr>
        </p:nvSpPr>
        <p:spPr>
          <a:xfrm>
            <a:off x="524256" y="4767072"/>
            <a:ext cx="6594189" cy="1625210"/>
          </a:xfrm>
        </p:spPr>
        <p:txBody>
          <a:bodyPr>
            <a:normAutofit/>
          </a:bodyPr>
          <a:lstStyle/>
          <a:p>
            <a:pPr algn="ctr" eaLnBrk="1" hangingPunct="1"/>
            <a:r>
              <a:rPr lang="en-CA" altLang="en-US" dirty="0">
                <a:solidFill>
                  <a:srgbClr val="FFFFFF"/>
                </a:solidFill>
              </a:rPr>
              <a:t>Definition of DBT</a:t>
            </a:r>
          </a:p>
        </p:txBody>
      </p:sp>
      <p:pic>
        <p:nvPicPr>
          <p:cNvPr id="34818" name="Picture 15" descr="no-and-yes">
            <a:extLst>
              <a:ext uri="{FF2B5EF4-FFF2-40B4-BE49-F238E27FC236}">
                <a16:creationId xmlns:a16="http://schemas.microsoft.com/office/drawing/2014/main" id="{58C6F764-C05B-4217-93B5-C255B79559E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345" r="-1" b="-1"/>
          <a:stretch/>
        </p:blipFill>
        <p:spPr bwMode="auto">
          <a:xfrm>
            <a:off x="327547" y="321733"/>
            <a:ext cx="7058306" cy="410739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a:extLst>
              <a:ext uri="{FF2B5EF4-FFF2-40B4-BE49-F238E27FC236}">
                <a16:creationId xmlns:a16="http://schemas.microsoft.com/office/drawing/2014/main" id="{36339395-7D5A-47AB-B035-1F705DC73985}"/>
              </a:ext>
            </a:extLst>
          </p:cNvPr>
          <p:cNvSpPr>
            <a:spLocks noGrp="1"/>
          </p:cNvSpPr>
          <p:nvPr>
            <p:ph type="ftr" sz="quarter" idx="11"/>
          </p:nvPr>
        </p:nvSpPr>
        <p:spPr>
          <a:xfrm>
            <a:off x="1297916" y="6523686"/>
            <a:ext cx="5117566" cy="274320"/>
          </a:xfrm>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fr-FR" altLang="en-US" sz="1000" b="0" i="0" u="none" strike="noStrike" kern="1200" cap="all" spc="0" normalizeH="0" baseline="0" noProof="0" dirty="0">
                <a:ln>
                  <a:noFill/>
                </a:ln>
                <a:solidFill>
                  <a:srgbClr val="2E2B21">
                    <a:lumMod val="90000"/>
                    <a:lumOff val="10000"/>
                  </a:srgbClr>
                </a:solidFill>
                <a:effectLst/>
                <a:uLnTx/>
                <a:uFillTx/>
                <a:latin typeface="Calibri Light" panose="020F0302020204030204"/>
                <a:ea typeface="+mn-ea"/>
                <a:cs typeface="+mn-cs"/>
              </a:rPr>
              <a:t>CSAM 2024 - Valerie Primeau, MD FRCPC</a:t>
            </a:r>
            <a:endParaRPr kumimoji="0" lang="en-CA" altLang="en-US" sz="1000" b="0" i="0" u="none" strike="noStrike" kern="1200" cap="all" spc="0" normalizeH="0" baseline="0" noProof="0" dirty="0">
              <a:ln>
                <a:noFill/>
              </a:ln>
              <a:solidFill>
                <a:srgbClr val="2E2B21">
                  <a:lumMod val="90000"/>
                  <a:lumOff val="10000"/>
                </a:srgbClr>
              </a:solidFill>
              <a:effectLst/>
              <a:uLnTx/>
              <a:uFillTx/>
              <a:latin typeface="Calibri Light" panose="020F0302020204030204"/>
              <a:ea typeface="+mn-ea"/>
              <a:cs typeface="+mn-cs"/>
            </a:endParaRPr>
          </a:p>
        </p:txBody>
      </p:sp>
      <p:sp>
        <p:nvSpPr>
          <p:cNvPr id="75" name="Rectangle 74">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34820" name="Content Placeholder 2">
            <a:extLst>
              <a:ext uri="{FF2B5EF4-FFF2-40B4-BE49-F238E27FC236}">
                <a16:creationId xmlns:a16="http://schemas.microsoft.com/office/drawing/2014/main" id="{69B9AC74-4D3D-476A-B089-0F5ADB976126}"/>
              </a:ext>
            </a:extLst>
          </p:cNvPr>
          <p:cNvSpPr>
            <a:spLocks noGrp="1"/>
          </p:cNvSpPr>
          <p:nvPr>
            <p:ph idx="1"/>
          </p:nvPr>
        </p:nvSpPr>
        <p:spPr>
          <a:xfrm>
            <a:off x="8029319" y="917725"/>
            <a:ext cx="3424739" cy="4852362"/>
          </a:xfrm>
        </p:spPr>
        <p:txBody>
          <a:bodyPr anchor="ctr">
            <a:normAutofit/>
          </a:bodyPr>
          <a:lstStyle/>
          <a:p>
            <a:pPr eaLnBrk="1" hangingPunct="1"/>
            <a:r>
              <a:rPr lang="en-CA" altLang="en-US" dirty="0">
                <a:solidFill>
                  <a:srgbClr val="FFFFFF"/>
                </a:solidFill>
              </a:rPr>
              <a:t>CBT</a:t>
            </a:r>
          </a:p>
          <a:p>
            <a:pPr eaLnBrk="1" hangingPunct="1"/>
            <a:r>
              <a:rPr lang="en-CA" altLang="en-US" dirty="0">
                <a:solidFill>
                  <a:srgbClr val="FFFFFF"/>
                </a:solidFill>
              </a:rPr>
              <a:t>Mindfulness</a:t>
            </a:r>
          </a:p>
          <a:p>
            <a:pPr lvl="1" eaLnBrk="1" hangingPunct="1">
              <a:buFont typeface="Wingdings" panose="05000000000000000000" pitchFamily="2" charset="2"/>
              <a:buChar char="Ø"/>
            </a:pPr>
            <a:r>
              <a:rPr lang="en-CA" altLang="en-US" dirty="0">
                <a:solidFill>
                  <a:srgbClr val="FFFFFF"/>
                </a:solidFill>
              </a:rPr>
              <a:t>Traditional Buddhist practice</a:t>
            </a:r>
          </a:p>
          <a:p>
            <a:pPr eaLnBrk="1" hangingPunct="1"/>
            <a:r>
              <a:rPr lang="en-CA" altLang="en-US" dirty="0">
                <a:solidFill>
                  <a:srgbClr val="FFFFFF"/>
                </a:solidFill>
              </a:rPr>
              <a:t>Dialectical philosophy</a:t>
            </a:r>
          </a:p>
          <a:p>
            <a:pPr lvl="1" eaLnBrk="1" hangingPunct="1">
              <a:buFont typeface="Wingdings" panose="05000000000000000000" pitchFamily="2" charset="2"/>
              <a:buChar char="Ø"/>
            </a:pPr>
            <a:r>
              <a:rPr lang="en-CA" altLang="en-US" dirty="0">
                <a:solidFill>
                  <a:srgbClr val="FFFFFF"/>
                </a:solidFill>
              </a:rPr>
              <a:t>Two opposite sides can be true </a:t>
            </a:r>
            <a:br>
              <a:rPr lang="en-CA" altLang="en-US" dirty="0">
                <a:solidFill>
                  <a:srgbClr val="FFFFFF"/>
                </a:solidFill>
              </a:rPr>
            </a:br>
            <a:r>
              <a:rPr lang="en-CA" altLang="en-US" dirty="0">
                <a:solidFill>
                  <a:srgbClr val="FFFFFF"/>
                </a:solidFill>
              </a:rPr>
              <a:t>at the same time</a:t>
            </a:r>
          </a:p>
          <a:p>
            <a:pPr lvl="1" eaLnBrk="1" hangingPunct="1">
              <a:buFont typeface="Wingdings" panose="05000000000000000000" pitchFamily="2" charset="2"/>
              <a:buChar char="Ø"/>
            </a:pPr>
            <a:r>
              <a:rPr lang="en-CA" altLang="en-US" dirty="0">
                <a:solidFill>
                  <a:srgbClr val="FFFFFF"/>
                </a:solidFill>
              </a:rPr>
              <a:t>“I want to live and die at the same time”</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22" name="Title 1">
            <a:extLst>
              <a:ext uri="{FF2B5EF4-FFF2-40B4-BE49-F238E27FC236}">
                <a16:creationId xmlns:a16="http://schemas.microsoft.com/office/drawing/2014/main" id="{7B2D7046-294F-4627-AC1E-12469962BEC2}"/>
              </a:ext>
            </a:extLst>
          </p:cNvPr>
          <p:cNvSpPr>
            <a:spLocks noGrp="1"/>
          </p:cNvSpPr>
          <p:nvPr>
            <p:ph type="title"/>
          </p:nvPr>
        </p:nvSpPr>
        <p:spPr>
          <a:xfrm>
            <a:off x="1024128" y="585216"/>
            <a:ext cx="8018272" cy="1499616"/>
          </a:xfrm>
        </p:spPr>
        <p:txBody>
          <a:bodyPr>
            <a:normAutofit/>
          </a:bodyPr>
          <a:lstStyle/>
          <a:p>
            <a:pPr eaLnBrk="1" hangingPunct="1"/>
            <a:r>
              <a:rPr lang="en-CA" altLang="en-US" dirty="0"/>
              <a:t>Definition of DBT</a:t>
            </a:r>
          </a:p>
        </p:txBody>
      </p:sp>
      <p:sp>
        <p:nvSpPr>
          <p:cNvPr id="30723" name="Content Placeholder 2">
            <a:extLst>
              <a:ext uri="{FF2B5EF4-FFF2-40B4-BE49-F238E27FC236}">
                <a16:creationId xmlns:a16="http://schemas.microsoft.com/office/drawing/2014/main" id="{A9C595B0-20C8-4D23-9679-05AED91A6878}"/>
              </a:ext>
            </a:extLst>
          </p:cNvPr>
          <p:cNvSpPr>
            <a:spLocks noGrp="1"/>
          </p:cNvSpPr>
          <p:nvPr>
            <p:ph idx="1"/>
          </p:nvPr>
        </p:nvSpPr>
        <p:spPr>
          <a:xfrm>
            <a:off x="1024128" y="2286000"/>
            <a:ext cx="8018271" cy="4023360"/>
          </a:xfrm>
        </p:spPr>
        <p:txBody>
          <a:bodyPr>
            <a:normAutofit/>
          </a:bodyPr>
          <a:lstStyle/>
          <a:p>
            <a:pPr eaLnBrk="1" hangingPunct="1">
              <a:buFont typeface="Arial" panose="020B0604020202020204" pitchFamily="34" charset="0"/>
              <a:buChar char="•"/>
            </a:pPr>
            <a:r>
              <a:rPr lang="en-CA" altLang="en-US" dirty="0"/>
              <a:t>DBT is an evidence-based treatment for individuals who have difficulty regulating their emotions and behaviours.</a:t>
            </a:r>
          </a:p>
          <a:p>
            <a:pPr eaLnBrk="1" hangingPunct="1">
              <a:buFont typeface="Arial" panose="020B0604020202020204" pitchFamily="34" charset="0"/>
              <a:buChar char="•"/>
            </a:pPr>
            <a:r>
              <a:rPr lang="en-CA" altLang="en-US" dirty="0"/>
              <a:t>Initially created to treat Borderline Personality Disorder, however now used in a variety of disorders, including traumatic brain injuries (TBI), eating disorders, and mood disorders.</a:t>
            </a:r>
          </a:p>
          <a:p>
            <a:pPr eaLnBrk="1" hangingPunct="1">
              <a:buFont typeface="Arial" panose="020B0604020202020204" pitchFamily="34" charset="0"/>
              <a:buChar char="•"/>
            </a:pPr>
            <a:r>
              <a:rPr lang="en-CA" altLang="en-US" dirty="0"/>
              <a:t>DBT addresses the relationship between the individual and their environment.</a:t>
            </a:r>
          </a:p>
          <a:p>
            <a:pPr eaLnBrk="1" hangingPunct="1">
              <a:buFont typeface="Arial" panose="020B0604020202020204" pitchFamily="34" charset="0"/>
              <a:buChar char="•"/>
            </a:pPr>
            <a:r>
              <a:rPr lang="en-CA" altLang="en-US" dirty="0"/>
              <a:t>DBT tries to replace problematic maladaptive behaviours with skillful adaptive behaviours.</a:t>
            </a:r>
          </a:p>
          <a:p>
            <a:pPr eaLnBrk="1" hangingPunct="1">
              <a:buFont typeface="Arial" panose="020B0604020202020204" pitchFamily="34" charset="0"/>
              <a:buChar char="•"/>
            </a:pPr>
            <a:r>
              <a:rPr lang="en-CA" altLang="en-US" dirty="0"/>
              <a:t>DBT helps patients to create a life worth living.</a:t>
            </a:r>
          </a:p>
        </p:txBody>
      </p:sp>
      <p:sp>
        <p:nvSpPr>
          <p:cNvPr id="72" name="Rectangle 71">
            <a:extLst>
              <a:ext uri="{FF2B5EF4-FFF2-40B4-BE49-F238E27FC236}">
                <a16:creationId xmlns:a16="http://schemas.microsoft.com/office/drawing/2014/main" id="{77D7B666-D5E6-48CE-B26A-FB5E5C34AF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83348" y="325601"/>
            <a:ext cx="2286920" cy="390807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74" name="Rectangle 73">
            <a:extLst>
              <a:ext uri="{FF2B5EF4-FFF2-40B4-BE49-F238E27FC236}">
                <a16:creationId xmlns:a16="http://schemas.microsoft.com/office/drawing/2014/main" id="{F6EE670A-A41A-44AD-BC1C-2090365EB5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83348" y="4394539"/>
            <a:ext cx="2286920" cy="2029724"/>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 name="Footer Placeholder 1">
            <a:extLst>
              <a:ext uri="{FF2B5EF4-FFF2-40B4-BE49-F238E27FC236}">
                <a16:creationId xmlns:a16="http://schemas.microsoft.com/office/drawing/2014/main" id="{FEF6BEC8-B8A3-437B-98E4-AB4CF3E3317F}"/>
              </a:ext>
            </a:extLst>
          </p:cNvPr>
          <p:cNvSpPr>
            <a:spLocks noGrp="1"/>
          </p:cNvSpPr>
          <p:nvPr>
            <p:ph type="ftr" sz="quarter" idx="11"/>
          </p:nvPr>
        </p:nvSpPr>
        <p:spPr>
          <a:xfrm>
            <a:off x="4842932" y="6470704"/>
            <a:ext cx="5901458" cy="274320"/>
          </a:xfrm>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fr-FR" altLang="en-US" sz="1000" b="0" i="0" u="none" strike="noStrike" kern="1200" cap="all" spc="0" normalizeH="0" baseline="0" noProof="0" dirty="0">
                <a:ln>
                  <a:noFill/>
                </a:ln>
                <a:solidFill>
                  <a:srgbClr val="2E2B21">
                    <a:lumMod val="90000"/>
                    <a:lumOff val="10000"/>
                  </a:srgbClr>
                </a:solidFill>
                <a:effectLst/>
                <a:uLnTx/>
                <a:uFillTx/>
                <a:latin typeface="Calibri Light" panose="020F0302020204030204"/>
                <a:ea typeface="+mn-ea"/>
                <a:cs typeface="+mn-cs"/>
              </a:rPr>
              <a:t>CSAM 2024 - Valerie Primeau, MD FRCPC</a:t>
            </a:r>
            <a:endParaRPr kumimoji="0" lang="en-CA" altLang="en-US" sz="1000" b="0" i="0" u="none" strike="noStrike" kern="1200" cap="all" spc="0" normalizeH="0" baseline="0" noProof="0" dirty="0">
              <a:ln>
                <a:noFill/>
              </a:ln>
              <a:solidFill>
                <a:srgbClr val="2E2B21">
                  <a:lumMod val="90000"/>
                  <a:lumOff val="10000"/>
                </a:srgbClr>
              </a:solidFill>
              <a:effectLst/>
              <a:uLnTx/>
              <a:uFillTx/>
              <a:latin typeface="Calibri Light" panose="020F0302020204030204"/>
              <a:ea typeface="+mn-ea"/>
              <a:cs typeface="+mn-cs"/>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 name="Rectangle 73">
            <a:extLst>
              <a:ext uri="{FF2B5EF4-FFF2-40B4-BE49-F238E27FC236}">
                <a16:creationId xmlns:a16="http://schemas.microsoft.com/office/drawing/2014/main" id="{FC695245-44E3-4A14-900A-D06036644A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481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31746" name="Title 1">
            <a:extLst>
              <a:ext uri="{FF2B5EF4-FFF2-40B4-BE49-F238E27FC236}">
                <a16:creationId xmlns:a16="http://schemas.microsoft.com/office/drawing/2014/main" id="{0B7889B7-4CB8-4C76-9127-2BA97E4CA080}"/>
              </a:ext>
            </a:extLst>
          </p:cNvPr>
          <p:cNvSpPr>
            <a:spLocks noGrp="1"/>
          </p:cNvSpPr>
          <p:nvPr>
            <p:ph type="title"/>
          </p:nvPr>
        </p:nvSpPr>
        <p:spPr>
          <a:xfrm>
            <a:off x="508306" y="954088"/>
            <a:ext cx="3415612" cy="2384959"/>
          </a:xfrm>
        </p:spPr>
        <p:txBody>
          <a:bodyPr>
            <a:normAutofit/>
          </a:bodyPr>
          <a:lstStyle/>
          <a:p>
            <a:pPr algn="ctr" eaLnBrk="1" hangingPunct="1"/>
            <a:r>
              <a:rPr lang="en-CA" altLang="en-US" dirty="0">
                <a:solidFill>
                  <a:srgbClr val="FFFFFF"/>
                </a:solidFill>
              </a:rPr>
              <a:t>Definition of DBT</a:t>
            </a:r>
          </a:p>
        </p:txBody>
      </p:sp>
      <p:sp>
        <p:nvSpPr>
          <p:cNvPr id="2" name="Footer Placeholder 1">
            <a:extLst>
              <a:ext uri="{FF2B5EF4-FFF2-40B4-BE49-F238E27FC236}">
                <a16:creationId xmlns:a16="http://schemas.microsoft.com/office/drawing/2014/main" id="{6BB6549A-41AB-4B58-87EB-82F5BBC02D6A}"/>
              </a:ext>
            </a:extLst>
          </p:cNvPr>
          <p:cNvSpPr>
            <a:spLocks noGrp="1"/>
          </p:cNvSpPr>
          <p:nvPr>
            <p:ph type="ftr" sz="quarter" idx="11"/>
          </p:nvPr>
        </p:nvSpPr>
        <p:spPr>
          <a:xfrm>
            <a:off x="4842932" y="6470704"/>
            <a:ext cx="5901458" cy="274320"/>
          </a:xfrm>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fr-FR" altLang="en-US" sz="1000" b="0" i="0" u="none" strike="noStrike" kern="1200" cap="all" spc="0" normalizeH="0" baseline="0" noProof="0" dirty="0">
                <a:ln>
                  <a:noFill/>
                </a:ln>
                <a:solidFill>
                  <a:srgbClr val="2E2B21">
                    <a:lumMod val="90000"/>
                    <a:lumOff val="10000"/>
                  </a:srgbClr>
                </a:solidFill>
                <a:effectLst/>
                <a:uLnTx/>
                <a:uFillTx/>
                <a:latin typeface="Calibri Light" panose="020F0302020204030204"/>
                <a:ea typeface="+mn-ea"/>
                <a:cs typeface="+mn-cs"/>
              </a:rPr>
              <a:t>CSAM 2024 - Valerie Primeau, MD FRCPC</a:t>
            </a:r>
            <a:endParaRPr kumimoji="0" lang="en-CA" altLang="en-US" sz="1000" b="0" i="0" u="none" strike="noStrike" kern="1200" cap="all" spc="0" normalizeH="0" baseline="0" noProof="0" dirty="0">
              <a:ln>
                <a:noFill/>
              </a:ln>
              <a:solidFill>
                <a:srgbClr val="2E2B21">
                  <a:lumMod val="90000"/>
                  <a:lumOff val="10000"/>
                </a:srgbClr>
              </a:solidFill>
              <a:effectLst/>
              <a:uLnTx/>
              <a:uFillTx/>
              <a:latin typeface="Calibri Light" panose="020F0302020204030204"/>
              <a:ea typeface="+mn-ea"/>
              <a:cs typeface="+mn-cs"/>
            </a:endParaRPr>
          </a:p>
        </p:txBody>
      </p:sp>
      <p:graphicFrame>
        <p:nvGraphicFramePr>
          <p:cNvPr id="31749" name="Content Placeholder 2">
            <a:extLst>
              <a:ext uri="{FF2B5EF4-FFF2-40B4-BE49-F238E27FC236}">
                <a16:creationId xmlns:a16="http://schemas.microsoft.com/office/drawing/2014/main" id="{5AE4FB07-FB84-40ED-A3DC-EC2050C50904}"/>
              </a:ext>
            </a:extLst>
          </p:cNvPr>
          <p:cNvGraphicFramePr>
            <a:graphicFrameLocks noGrp="1"/>
          </p:cNvGraphicFramePr>
          <p:nvPr>
            <p:ph idx="1"/>
          </p:nvPr>
        </p:nvGraphicFramePr>
        <p:xfrm>
          <a:off x="5603875" y="954088"/>
          <a:ext cx="5641975" cy="49212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1">
            <a:extLst>
              <a:ext uri="{FF2B5EF4-FFF2-40B4-BE49-F238E27FC236}">
                <a16:creationId xmlns:a16="http://schemas.microsoft.com/office/drawing/2014/main" id="{778532EE-AB03-09B2-5C77-F06A1DE28AB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bwMode="auto">
          <a:xfrm>
            <a:off x="9235" y="3816716"/>
            <a:ext cx="4620491" cy="3041284"/>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F7A52F5-2401-21A5-FB47-E827536C24F0}"/>
              </a:ext>
            </a:extLst>
          </p:cNvPr>
          <p:cNvSpPr>
            <a:spLocks noGrp="1"/>
          </p:cNvSpPr>
          <p:nvPr>
            <p:ph type="title"/>
          </p:nvPr>
        </p:nvSpPr>
        <p:spPr>
          <a:xfrm>
            <a:off x="1371597" y="348865"/>
            <a:ext cx="10044023" cy="877729"/>
          </a:xfrm>
        </p:spPr>
        <p:txBody>
          <a:bodyPr anchor="ctr">
            <a:normAutofit/>
          </a:bodyPr>
          <a:lstStyle/>
          <a:p>
            <a:r>
              <a:rPr lang="en-US" sz="4000">
                <a:solidFill>
                  <a:srgbClr val="FFFFFF"/>
                </a:solidFill>
              </a:rPr>
              <a:t>Outline </a:t>
            </a:r>
            <a:endParaRPr lang="en-CA" sz="4000">
              <a:solidFill>
                <a:srgbClr val="FFFFFF"/>
              </a:solidFill>
            </a:endParaRPr>
          </a:p>
        </p:txBody>
      </p:sp>
      <p:graphicFrame>
        <p:nvGraphicFramePr>
          <p:cNvPr id="16" name="Content Placeholder 2">
            <a:extLst>
              <a:ext uri="{FF2B5EF4-FFF2-40B4-BE49-F238E27FC236}">
                <a16:creationId xmlns:a16="http://schemas.microsoft.com/office/drawing/2014/main" id="{CC3D9946-ABA9-9B1F-7CED-802A902E2860}"/>
              </a:ext>
            </a:extLst>
          </p:cNvPr>
          <p:cNvGraphicFramePr>
            <a:graphicFrameLocks noGrp="1"/>
          </p:cNvGraphicFramePr>
          <p:nvPr>
            <p:ph idx="1"/>
            <p:extLst>
              <p:ext uri="{D42A27DB-BD31-4B8C-83A1-F6EECF244321}">
                <p14:modId xmlns:p14="http://schemas.microsoft.com/office/powerpoint/2010/main" val="2337738242"/>
              </p:ext>
            </p:extLst>
          </p:nvPr>
        </p:nvGraphicFramePr>
        <p:xfrm>
          <a:off x="644056" y="2112579"/>
          <a:ext cx="10927829" cy="41928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457895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842" name="Rectangle 2">
            <a:extLst>
              <a:ext uri="{FF2B5EF4-FFF2-40B4-BE49-F238E27FC236}">
                <a16:creationId xmlns:a16="http://schemas.microsoft.com/office/drawing/2014/main" id="{132DC7A2-C430-4199-8F3C-BD0854816A45}"/>
              </a:ext>
            </a:extLst>
          </p:cNvPr>
          <p:cNvSpPr>
            <a:spLocks noGrp="1" noRot="1" noChangeArrowheads="1"/>
          </p:cNvSpPr>
          <p:nvPr>
            <p:ph type="title"/>
          </p:nvPr>
        </p:nvSpPr>
        <p:spPr>
          <a:xfrm>
            <a:off x="204838" y="863820"/>
            <a:ext cx="3073914" cy="5120639"/>
          </a:xfrm>
        </p:spPr>
        <p:txBody>
          <a:bodyPr>
            <a:normAutofit/>
          </a:bodyPr>
          <a:lstStyle/>
          <a:p>
            <a:pPr algn="ctr" eaLnBrk="1" hangingPunct="1"/>
            <a:r>
              <a:rPr lang="en-CA" altLang="en-US" dirty="0">
                <a:solidFill>
                  <a:schemeClr val="bg1"/>
                </a:solidFill>
              </a:rPr>
              <a:t>DBT Assumptions</a:t>
            </a:r>
          </a:p>
        </p:txBody>
      </p:sp>
      <p:sp>
        <p:nvSpPr>
          <p:cNvPr id="35843" name="Rectangle 3">
            <a:extLst>
              <a:ext uri="{FF2B5EF4-FFF2-40B4-BE49-F238E27FC236}">
                <a16:creationId xmlns:a16="http://schemas.microsoft.com/office/drawing/2014/main" id="{1E2F3FDD-4784-4BA2-9B17-355F9C97AAF7}"/>
              </a:ext>
            </a:extLst>
          </p:cNvPr>
          <p:cNvSpPr>
            <a:spLocks noGrp="1" noChangeArrowheads="1"/>
          </p:cNvSpPr>
          <p:nvPr>
            <p:ph idx="1"/>
          </p:nvPr>
        </p:nvSpPr>
        <p:spPr>
          <a:xfrm>
            <a:off x="3953693" y="629728"/>
            <a:ext cx="7084074" cy="5588822"/>
          </a:xfrm>
        </p:spPr>
        <p:txBody>
          <a:bodyPr>
            <a:normAutofit/>
          </a:bodyPr>
          <a:lstStyle/>
          <a:p>
            <a:pPr marL="609600" indent="-609600" eaLnBrk="1" hangingPunct="1">
              <a:buFont typeface="Wingdings" panose="05000000000000000000" pitchFamily="2" charset="2"/>
              <a:buAutoNum type="arabicPeriod"/>
            </a:pPr>
            <a:r>
              <a:rPr lang="en-CA" altLang="en-US" dirty="0"/>
              <a:t>People are doing the best they can.</a:t>
            </a:r>
          </a:p>
          <a:p>
            <a:pPr marL="609600" indent="-609600" eaLnBrk="1" hangingPunct="1">
              <a:buFont typeface="Wingdings" panose="05000000000000000000" pitchFamily="2" charset="2"/>
              <a:buAutoNum type="arabicPeriod"/>
            </a:pPr>
            <a:r>
              <a:rPr lang="en-CA" altLang="en-US" dirty="0"/>
              <a:t>People want to improve.</a:t>
            </a:r>
          </a:p>
          <a:p>
            <a:pPr marL="609600" indent="-609600" eaLnBrk="1" hangingPunct="1">
              <a:buFont typeface="Wingdings" panose="05000000000000000000" pitchFamily="2" charset="2"/>
              <a:buAutoNum type="arabicPeriod"/>
            </a:pPr>
            <a:r>
              <a:rPr lang="en-CA" altLang="en-US" dirty="0"/>
              <a:t>People need to do better, try harder, be more effective and more motivated to change.</a:t>
            </a:r>
          </a:p>
          <a:p>
            <a:pPr marL="609600" indent="-609600" eaLnBrk="1" hangingPunct="1">
              <a:buFont typeface="Wingdings" panose="05000000000000000000" pitchFamily="2" charset="2"/>
              <a:buAutoNum type="arabicPeriod"/>
            </a:pPr>
            <a:r>
              <a:rPr lang="en-CA" altLang="en-US" dirty="0"/>
              <a:t>People may not have caused all of their problems, but they have to solve them anyway.</a:t>
            </a:r>
          </a:p>
          <a:p>
            <a:pPr marL="609600" indent="-609600" eaLnBrk="1" hangingPunct="1">
              <a:buFont typeface="Calibri Light" panose="020F0302020204030204" pitchFamily="34" charset="0"/>
              <a:buAutoNum type="arabicPeriod" startAt="5"/>
            </a:pPr>
            <a:r>
              <a:rPr lang="en-US" dirty="0"/>
              <a:t>New behaviour has to be learned in all relevant contexts. </a:t>
            </a:r>
          </a:p>
          <a:p>
            <a:pPr marL="609600" indent="-609600" eaLnBrk="1" hangingPunct="1">
              <a:buFont typeface="Calibri Light" panose="020F0302020204030204" pitchFamily="34" charset="0"/>
              <a:buAutoNum type="arabicPeriod" startAt="5"/>
            </a:pPr>
            <a:r>
              <a:rPr lang="en-US" dirty="0"/>
              <a:t>All behaviours (actions, thoughts, emotions) are caused. </a:t>
            </a:r>
          </a:p>
          <a:p>
            <a:pPr marL="609600" indent="-609600" eaLnBrk="1" hangingPunct="1">
              <a:buFont typeface="Calibri Light" panose="020F0302020204030204" pitchFamily="34" charset="0"/>
              <a:buAutoNum type="arabicPeriod" startAt="5"/>
            </a:pPr>
            <a:r>
              <a:rPr lang="en-US" dirty="0"/>
              <a:t>Figuring out and changing the causes of behaviour work better than judging and blaming.</a:t>
            </a:r>
            <a:endParaRPr lang="en-CA" altLang="en-US" dirty="0"/>
          </a:p>
        </p:txBody>
      </p:sp>
      <p:sp>
        <p:nvSpPr>
          <p:cNvPr id="2" name="Footer Placeholder 1">
            <a:extLst>
              <a:ext uri="{FF2B5EF4-FFF2-40B4-BE49-F238E27FC236}">
                <a16:creationId xmlns:a16="http://schemas.microsoft.com/office/drawing/2014/main" id="{2FD02A76-C21C-4042-8C2B-A546A9E0649D}"/>
              </a:ext>
            </a:extLst>
          </p:cNvPr>
          <p:cNvSpPr>
            <a:spLocks noGrp="1"/>
          </p:cNvSpPr>
          <p:nvPr>
            <p:ph type="ftr" sz="quarter" idx="11"/>
          </p:nvPr>
        </p:nvSpPr>
        <p:spPr>
          <a:xfrm>
            <a:off x="120314" y="6350064"/>
            <a:ext cx="5911517" cy="365125"/>
          </a:xfrm>
        </p:spPr>
        <p:txBody>
          <a:bodyPr>
            <a:normAutofit/>
          </a:bodyPr>
          <a:lstStyle/>
          <a:p>
            <a:pPr marL="0" marR="0" lvl="0" indent="0" algn="ctr" defTabSz="457200" rtl="0" eaLnBrk="1" fontAlgn="auto" latinLnBrk="0" hangingPunct="1">
              <a:lnSpc>
                <a:spcPct val="100000"/>
              </a:lnSpc>
              <a:spcBef>
                <a:spcPts val="0"/>
              </a:spcBef>
              <a:spcAft>
                <a:spcPts val="600"/>
              </a:spcAft>
              <a:buClrTx/>
              <a:buSzTx/>
              <a:buFontTx/>
              <a:buNone/>
              <a:tabLst/>
              <a:defRPr/>
            </a:pPr>
            <a:r>
              <a:rPr kumimoji="0" lang="en-CA" altLang="en-US" sz="1100" b="0" i="0" u="none" strike="noStrike" kern="1200" cap="none" spc="0" normalizeH="0" baseline="0" noProof="0" dirty="0">
                <a:ln>
                  <a:noFill/>
                </a:ln>
                <a:solidFill>
                  <a:prstClr val="black">
                    <a:lumMod val="50000"/>
                    <a:lumOff val="50000"/>
                  </a:prstClr>
                </a:solidFill>
                <a:effectLst/>
                <a:uLnTx/>
                <a:uFillTx/>
                <a:latin typeface="Corbel" panose="020B0503020204020204"/>
                <a:ea typeface="+mn-ea"/>
                <a:cs typeface="+mn-cs"/>
              </a:rPr>
              <a:t>CSAM 2024 - Valerie Primeau, MD FRCPC</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938" name="Title 1">
            <a:extLst>
              <a:ext uri="{FF2B5EF4-FFF2-40B4-BE49-F238E27FC236}">
                <a16:creationId xmlns:a16="http://schemas.microsoft.com/office/drawing/2014/main" id="{AE29F67B-1FB4-4535-8856-4B0EB6FB5DDC}"/>
              </a:ext>
            </a:extLst>
          </p:cNvPr>
          <p:cNvSpPr>
            <a:spLocks noGrp="1"/>
          </p:cNvSpPr>
          <p:nvPr>
            <p:ph type="title"/>
          </p:nvPr>
        </p:nvSpPr>
        <p:spPr>
          <a:xfrm>
            <a:off x="252919" y="1123837"/>
            <a:ext cx="2947482" cy="4601183"/>
          </a:xfrm>
        </p:spPr>
        <p:txBody>
          <a:bodyPr>
            <a:normAutofit/>
          </a:bodyPr>
          <a:lstStyle/>
          <a:p>
            <a:pPr algn="ctr" eaLnBrk="1" hangingPunct="1"/>
            <a:r>
              <a:rPr lang="en-CA" altLang="en-US" dirty="0"/>
              <a:t>DBT Modules or Skills</a:t>
            </a:r>
          </a:p>
        </p:txBody>
      </p:sp>
      <p:sp>
        <p:nvSpPr>
          <p:cNvPr id="2" name="Footer Placeholder 1">
            <a:extLst>
              <a:ext uri="{FF2B5EF4-FFF2-40B4-BE49-F238E27FC236}">
                <a16:creationId xmlns:a16="http://schemas.microsoft.com/office/drawing/2014/main" id="{C80F061D-180B-40CF-8F1F-5DAE41965F9F}"/>
              </a:ext>
            </a:extLst>
          </p:cNvPr>
          <p:cNvSpPr>
            <a:spLocks noGrp="1"/>
          </p:cNvSpPr>
          <p:nvPr>
            <p:ph type="ftr" sz="quarter" idx="11"/>
          </p:nvPr>
        </p:nvSpPr>
        <p:spPr>
          <a:xfrm>
            <a:off x="3667126" y="6356350"/>
            <a:ext cx="6113660" cy="365125"/>
          </a:xfrm>
        </p:spPr>
        <p:txBody>
          <a:bodyPr>
            <a:norm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CA" altLang="en-US" sz="1100" b="0" i="0" u="none" strike="noStrike" kern="1200" cap="none" spc="0" normalizeH="0" baseline="0" noProof="0" dirty="0">
                <a:ln>
                  <a:noFill/>
                </a:ln>
                <a:solidFill>
                  <a:prstClr val="black">
                    <a:lumMod val="50000"/>
                    <a:lumOff val="50000"/>
                  </a:prstClr>
                </a:solidFill>
                <a:effectLst/>
                <a:uLnTx/>
                <a:uFillTx/>
                <a:latin typeface="Corbel" panose="020B0503020204020204"/>
                <a:ea typeface="+mn-ea"/>
                <a:cs typeface="+mn-cs"/>
              </a:rPr>
              <a:t>CSAM 2024 - Valerie Primeau, MD FRCPC</a:t>
            </a:r>
          </a:p>
        </p:txBody>
      </p:sp>
      <p:graphicFrame>
        <p:nvGraphicFramePr>
          <p:cNvPr id="39941" name="Content Placeholder 2">
            <a:extLst>
              <a:ext uri="{FF2B5EF4-FFF2-40B4-BE49-F238E27FC236}">
                <a16:creationId xmlns:a16="http://schemas.microsoft.com/office/drawing/2014/main" id="{FF09E94C-DABB-411F-9C2F-4EFDC90C117C}"/>
              </a:ext>
            </a:extLst>
          </p:cNvPr>
          <p:cNvGraphicFramePr>
            <a:graphicFrameLocks noGrp="1"/>
          </p:cNvGraphicFramePr>
          <p:nvPr>
            <p:ph idx="1"/>
          </p:nvPr>
        </p:nvGraphicFramePr>
        <p:xfrm>
          <a:off x="3759896" y="885459"/>
          <a:ext cx="7728267" cy="50873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Google Shape;311;p29"/>
          <p:cNvSpPr txBox="1">
            <a:spLocks noGrp="1"/>
          </p:cNvSpPr>
          <p:nvPr>
            <p:ph type="title"/>
          </p:nvPr>
        </p:nvSpPr>
        <p:spPr>
          <a:xfrm>
            <a:off x="1158240" y="274639"/>
            <a:ext cx="9875520" cy="1142681"/>
          </a:xfrm>
          <a:prstGeom prst="rect">
            <a:avLst/>
          </a:prstGeom>
          <a:noFill/>
          <a:ln>
            <a:noFill/>
          </a:ln>
        </p:spPr>
        <p:txBody>
          <a:bodyPr spcFirstLastPara="1" vert="horz" wrap="square" lIns="109710" tIns="54840" rIns="109710" bIns="54840" rtlCol="0" anchor="ctr" anchorCtr="0">
            <a:normAutofit/>
          </a:bodyPr>
          <a:lstStyle/>
          <a:p>
            <a:pPr algn="ctr">
              <a:spcBef>
                <a:spcPts val="0"/>
              </a:spcBef>
              <a:buClr>
                <a:schemeClr val="dk2"/>
              </a:buClr>
              <a:buSzPts val="4000"/>
            </a:pPr>
            <a:r>
              <a:rPr lang="en-US" dirty="0"/>
              <a:t>How to Learn DBT</a:t>
            </a:r>
            <a:endParaRPr dirty="0"/>
          </a:p>
        </p:txBody>
      </p:sp>
      <p:pic>
        <p:nvPicPr>
          <p:cNvPr id="312" name="Google Shape;312;p29"/>
          <p:cNvPicPr preferRelativeResize="0"/>
          <p:nvPr/>
        </p:nvPicPr>
        <p:blipFill rotWithShape="1">
          <a:blip r:embed="rId3">
            <a:alphaModFix/>
          </a:blip>
          <a:srcRect/>
          <a:stretch/>
        </p:blipFill>
        <p:spPr>
          <a:xfrm>
            <a:off x="814935" y="1417639"/>
            <a:ext cx="2589470" cy="3233597"/>
          </a:xfrm>
          <a:prstGeom prst="rect">
            <a:avLst/>
          </a:prstGeom>
          <a:noFill/>
          <a:ln>
            <a:noFill/>
          </a:ln>
        </p:spPr>
      </p:pic>
      <p:pic>
        <p:nvPicPr>
          <p:cNvPr id="313" name="Google Shape;313;p29"/>
          <p:cNvPicPr preferRelativeResize="0"/>
          <p:nvPr/>
        </p:nvPicPr>
        <p:blipFill rotWithShape="1">
          <a:blip r:embed="rId4">
            <a:alphaModFix/>
          </a:blip>
          <a:srcRect/>
          <a:stretch/>
        </p:blipFill>
        <p:spPr>
          <a:xfrm>
            <a:off x="3852537" y="1417638"/>
            <a:ext cx="3924887" cy="4283724"/>
          </a:xfrm>
          <a:prstGeom prst="rect">
            <a:avLst/>
          </a:prstGeom>
          <a:noFill/>
          <a:ln>
            <a:noFill/>
          </a:ln>
        </p:spPr>
      </p:pic>
      <p:pic>
        <p:nvPicPr>
          <p:cNvPr id="314" name="Google Shape;314;p29"/>
          <p:cNvPicPr preferRelativeResize="0"/>
          <p:nvPr/>
        </p:nvPicPr>
        <p:blipFill rotWithShape="1">
          <a:blip r:embed="rId5">
            <a:alphaModFix/>
          </a:blip>
          <a:srcRect/>
          <a:stretch/>
        </p:blipFill>
        <p:spPr>
          <a:xfrm>
            <a:off x="8290323" y="1764946"/>
            <a:ext cx="3641098" cy="3612200"/>
          </a:xfrm>
          <a:prstGeom prst="rect">
            <a:avLst/>
          </a:prstGeom>
          <a:noFill/>
          <a:ln>
            <a:noFill/>
          </a:ln>
        </p:spPr>
      </p:pic>
    </p:spTree>
    <p:extLst>
      <p:ext uri="{BB962C8B-B14F-4D97-AF65-F5344CB8AC3E}">
        <p14:creationId xmlns:p14="http://schemas.microsoft.com/office/powerpoint/2010/main" val="47492506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Colorful pins linked with threads">
            <a:extLst>
              <a:ext uri="{FF2B5EF4-FFF2-40B4-BE49-F238E27FC236}">
                <a16:creationId xmlns:a16="http://schemas.microsoft.com/office/drawing/2014/main" id="{21A88ABE-A202-CD45-DBF2-825C8067BC7B}"/>
              </a:ext>
            </a:extLst>
          </p:cNvPr>
          <p:cNvPicPr>
            <a:picLocks noChangeAspect="1"/>
          </p:cNvPicPr>
          <p:nvPr/>
        </p:nvPicPr>
        <p:blipFill>
          <a:blip r:embed="rId2">
            <a:alphaModFix amt="50000"/>
          </a:blip>
          <a:srcRect t="942" b="14472"/>
          <a:stretch/>
        </p:blipFill>
        <p:spPr>
          <a:xfrm>
            <a:off x="20" y="1"/>
            <a:ext cx="12191980" cy="6857999"/>
          </a:xfrm>
          <a:prstGeom prst="rect">
            <a:avLst/>
          </a:prstGeom>
        </p:spPr>
      </p:pic>
      <p:sp>
        <p:nvSpPr>
          <p:cNvPr id="2" name="Title 1">
            <a:extLst>
              <a:ext uri="{FF2B5EF4-FFF2-40B4-BE49-F238E27FC236}">
                <a16:creationId xmlns:a16="http://schemas.microsoft.com/office/drawing/2014/main" id="{B2B21D91-A3B6-4699-68ED-F7556D862F8F}"/>
              </a:ext>
            </a:extLst>
          </p:cNvPr>
          <p:cNvSpPr>
            <a:spLocks noGrp="1"/>
          </p:cNvSpPr>
          <p:nvPr>
            <p:ph type="title"/>
          </p:nvPr>
        </p:nvSpPr>
        <p:spPr>
          <a:xfrm>
            <a:off x="1524000" y="1122362"/>
            <a:ext cx="9144000" cy="2900518"/>
          </a:xfrm>
        </p:spPr>
        <p:txBody>
          <a:bodyPr vert="horz" lIns="91440" tIns="45720" rIns="91440" bIns="45720" rtlCol="0" anchor="b">
            <a:normAutofit/>
          </a:bodyPr>
          <a:lstStyle/>
          <a:p>
            <a:pPr algn="ctr"/>
            <a:r>
              <a:rPr lang="en-US" sz="6000">
                <a:solidFill>
                  <a:srgbClr val="FFFFFF"/>
                </a:solidFill>
              </a:rPr>
              <a:t>PRACTICE - BEHAVIOUR CHAIN ANALYSIS</a:t>
            </a:r>
          </a:p>
        </p:txBody>
      </p:sp>
    </p:spTree>
    <p:extLst>
      <p:ext uri="{BB962C8B-B14F-4D97-AF65-F5344CB8AC3E}">
        <p14:creationId xmlns:p14="http://schemas.microsoft.com/office/powerpoint/2010/main" val="1693877660"/>
      </p:ext>
    </p:extLst>
  </p:cSld>
  <p:clrMapOvr>
    <a:overrideClrMapping bg1="dk1" tx1="lt1" bg2="dk2" tx2="lt2" accent1="accent1" accent2="accent2" accent3="accent3" accent4="accent4" accent5="accent5" accent6="accent6" hlink="hlink" folHlink="folHlink"/>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AEF446-9C07-491D-C372-FF3B4B7DBE48}"/>
            </a:ext>
          </a:extLst>
        </p:cNvPr>
        <p:cNvGrpSpPr/>
        <p:nvPr/>
      </p:nvGrpSpPr>
      <p:grpSpPr>
        <a:xfrm>
          <a:off x="0" y="0"/>
          <a:ext cx="0" cy="0"/>
          <a:chOff x="0" y="0"/>
          <a:chExt cx="0" cy="0"/>
        </a:xfrm>
      </p:grpSpPr>
      <p:graphicFrame>
        <p:nvGraphicFramePr>
          <p:cNvPr id="22530" name="Object 2">
            <a:extLst>
              <a:ext uri="{FF2B5EF4-FFF2-40B4-BE49-F238E27FC236}">
                <a16:creationId xmlns:a16="http://schemas.microsoft.com/office/drawing/2014/main" id="{76BC3431-EE72-852F-DFFC-2EB4DBD74741}"/>
              </a:ext>
            </a:extLst>
          </p:cNvPr>
          <p:cNvGraphicFramePr>
            <a:graphicFrameLocks noChangeAspect="1"/>
          </p:cNvGraphicFramePr>
          <p:nvPr/>
        </p:nvGraphicFramePr>
        <p:xfrm>
          <a:off x="3055622" y="0"/>
          <a:ext cx="6078856" cy="6858000"/>
        </p:xfrm>
        <a:graphic>
          <a:graphicData uri="http://schemas.openxmlformats.org/presentationml/2006/ole">
            <mc:AlternateContent xmlns:mc="http://schemas.openxmlformats.org/markup-compatibility/2006">
              <mc:Choice xmlns:v="urn:schemas-microsoft-com:vml" Requires="v">
                <p:oleObj name="Document" r:id="rId2" imgW="7093222" imgH="8867138" progId="Word.Document.8">
                  <p:embed/>
                </p:oleObj>
              </mc:Choice>
              <mc:Fallback>
                <p:oleObj name="Document" r:id="rId2" imgW="7093222" imgH="8867138" progId="Word.Document.8">
                  <p:embed/>
                  <p:pic>
                    <p:nvPicPr>
                      <p:cNvPr id="22530"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5622" y="0"/>
                        <a:ext cx="6078856"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Tree>
    <p:extLst>
      <p:ext uri="{BB962C8B-B14F-4D97-AF65-F5344CB8AC3E}">
        <p14:creationId xmlns:p14="http://schemas.microsoft.com/office/powerpoint/2010/main" val="31023083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blank list of links&#10;&#10;Description automatically generated">
            <a:extLst>
              <a:ext uri="{FF2B5EF4-FFF2-40B4-BE49-F238E27FC236}">
                <a16:creationId xmlns:a16="http://schemas.microsoft.com/office/drawing/2014/main" id="{5AB935BD-6A22-7E29-9A6A-2286C0471954}"/>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16990"/>
          <a:stretch/>
        </p:blipFill>
        <p:spPr>
          <a:xfrm>
            <a:off x="20" y="1282"/>
            <a:ext cx="12191980" cy="6856718"/>
          </a:xfrm>
          <a:prstGeom prst="rect">
            <a:avLst/>
          </a:prstGeom>
        </p:spPr>
      </p:pic>
    </p:spTree>
    <p:extLst>
      <p:ext uri="{BB962C8B-B14F-4D97-AF65-F5344CB8AC3E}">
        <p14:creationId xmlns:p14="http://schemas.microsoft.com/office/powerpoint/2010/main" val="313878772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0BE697-8758-BFC1-81BD-E84907583CE8}"/>
            </a:ext>
          </a:extLst>
        </p:cNvPr>
        <p:cNvGrpSpPr/>
        <p:nvPr/>
      </p:nvGrpSpPr>
      <p:grpSpPr>
        <a:xfrm>
          <a:off x="0" y="0"/>
          <a:ext cx="0" cy="0"/>
          <a:chOff x="0" y="0"/>
          <a:chExt cx="0" cy="0"/>
        </a:xfrm>
      </p:grpSpPr>
      <p:graphicFrame>
        <p:nvGraphicFramePr>
          <p:cNvPr id="23554" name="Object 2">
            <a:extLst>
              <a:ext uri="{FF2B5EF4-FFF2-40B4-BE49-F238E27FC236}">
                <a16:creationId xmlns:a16="http://schemas.microsoft.com/office/drawing/2014/main" id="{279D6E04-1550-3EFF-544E-9930DC2947C6}"/>
              </a:ext>
            </a:extLst>
          </p:cNvPr>
          <p:cNvGraphicFramePr>
            <a:graphicFrameLocks noChangeAspect="1"/>
          </p:cNvGraphicFramePr>
          <p:nvPr/>
        </p:nvGraphicFramePr>
        <p:xfrm>
          <a:off x="3145156" y="981076"/>
          <a:ext cx="5735954" cy="6858000"/>
        </p:xfrm>
        <a:graphic>
          <a:graphicData uri="http://schemas.openxmlformats.org/presentationml/2006/ole">
            <mc:AlternateContent xmlns:mc="http://schemas.openxmlformats.org/markup-compatibility/2006">
              <mc:Choice xmlns:v="urn:schemas-microsoft-com:vml" Requires="v">
                <p:oleObj name="Document" r:id="rId2" imgW="8922994" imgH="11820453" progId="Word.Document.8">
                  <p:embed/>
                </p:oleObj>
              </mc:Choice>
              <mc:Fallback>
                <p:oleObj name="Document" r:id="rId2" imgW="8922994" imgH="11820453" progId="Word.Document.8">
                  <p:embed/>
                  <p:pic>
                    <p:nvPicPr>
                      <p:cNvPr id="23554"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45156" y="981076"/>
                        <a:ext cx="5735954"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Tree>
    <p:extLst>
      <p:ext uri="{BB962C8B-B14F-4D97-AF65-F5344CB8AC3E}">
        <p14:creationId xmlns:p14="http://schemas.microsoft.com/office/powerpoint/2010/main" val="222360671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9EE41D-C8E9-70A3-6176-E6BBAFD1A4A7}"/>
            </a:ext>
          </a:extLst>
        </p:cNvPr>
        <p:cNvGrpSpPr/>
        <p:nvPr/>
      </p:nvGrpSpPr>
      <p:grpSpPr>
        <a:xfrm>
          <a:off x="0" y="0"/>
          <a:ext cx="0" cy="0"/>
          <a:chOff x="0" y="0"/>
          <a:chExt cx="0" cy="0"/>
        </a:xfrm>
      </p:grpSpPr>
      <p:graphicFrame>
        <p:nvGraphicFramePr>
          <p:cNvPr id="24578" name="Object 2">
            <a:extLst>
              <a:ext uri="{FF2B5EF4-FFF2-40B4-BE49-F238E27FC236}">
                <a16:creationId xmlns:a16="http://schemas.microsoft.com/office/drawing/2014/main" id="{50236045-061F-ECB6-23AD-0C4C7FAF51E7}"/>
              </a:ext>
            </a:extLst>
          </p:cNvPr>
          <p:cNvGraphicFramePr>
            <a:graphicFrameLocks noChangeAspect="1"/>
          </p:cNvGraphicFramePr>
          <p:nvPr/>
        </p:nvGraphicFramePr>
        <p:xfrm>
          <a:off x="2865122" y="0"/>
          <a:ext cx="6459856" cy="6858000"/>
        </p:xfrm>
        <a:graphic>
          <a:graphicData uri="http://schemas.openxmlformats.org/presentationml/2006/ole">
            <mc:AlternateContent xmlns:mc="http://schemas.openxmlformats.org/markup-compatibility/2006">
              <mc:Choice xmlns:v="urn:schemas-microsoft-com:vml" Requires="v">
                <p:oleObj name="Document" r:id="rId2" imgW="7093222" imgH="8341667" progId="Word.Document.8">
                  <p:embed/>
                </p:oleObj>
              </mc:Choice>
              <mc:Fallback>
                <p:oleObj name="Document" r:id="rId2" imgW="7093222" imgH="8341667" progId="Word.Document.8">
                  <p:embed/>
                  <p:pic>
                    <p:nvPicPr>
                      <p:cNvPr id="24578"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65122" y="0"/>
                        <a:ext cx="6459856"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Tree>
    <p:extLst>
      <p:ext uri="{BB962C8B-B14F-4D97-AF65-F5344CB8AC3E}">
        <p14:creationId xmlns:p14="http://schemas.microsoft.com/office/powerpoint/2010/main" val="274298049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a:extLst>
            <a:ext uri="{FF2B5EF4-FFF2-40B4-BE49-F238E27FC236}">
              <a16:creationId xmlns:a16="http://schemas.microsoft.com/office/drawing/2014/main" id="{904B483D-500F-AD8D-C850-073F05757BB5}"/>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36A5B13E-07A5-9140-E7B8-7961C65C73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Colorful pins linked with threads">
            <a:extLst>
              <a:ext uri="{FF2B5EF4-FFF2-40B4-BE49-F238E27FC236}">
                <a16:creationId xmlns:a16="http://schemas.microsoft.com/office/drawing/2014/main" id="{E765C3A1-B3A3-FE4A-CFFB-2E1CF4AAF96E}"/>
              </a:ext>
            </a:extLst>
          </p:cNvPr>
          <p:cNvPicPr>
            <a:picLocks noChangeAspect="1"/>
          </p:cNvPicPr>
          <p:nvPr/>
        </p:nvPicPr>
        <p:blipFill>
          <a:blip r:embed="rId2">
            <a:alphaModFix amt="50000"/>
          </a:blip>
          <a:srcRect t="942" b="14472"/>
          <a:stretch/>
        </p:blipFill>
        <p:spPr>
          <a:xfrm>
            <a:off x="20" y="1"/>
            <a:ext cx="12191980" cy="6857999"/>
          </a:xfrm>
          <a:prstGeom prst="rect">
            <a:avLst/>
          </a:prstGeom>
        </p:spPr>
      </p:pic>
      <p:sp>
        <p:nvSpPr>
          <p:cNvPr id="2" name="Title 1">
            <a:extLst>
              <a:ext uri="{FF2B5EF4-FFF2-40B4-BE49-F238E27FC236}">
                <a16:creationId xmlns:a16="http://schemas.microsoft.com/office/drawing/2014/main" id="{114BC6D0-13EF-FC28-79F3-A29E148BCCD9}"/>
              </a:ext>
            </a:extLst>
          </p:cNvPr>
          <p:cNvSpPr>
            <a:spLocks noGrp="1"/>
          </p:cNvSpPr>
          <p:nvPr>
            <p:ph type="title"/>
          </p:nvPr>
        </p:nvSpPr>
        <p:spPr>
          <a:xfrm>
            <a:off x="1524000" y="1122362"/>
            <a:ext cx="9144000" cy="2900518"/>
          </a:xfrm>
        </p:spPr>
        <p:txBody>
          <a:bodyPr vert="horz" lIns="91440" tIns="45720" rIns="91440" bIns="45720" rtlCol="0" anchor="b">
            <a:normAutofit/>
          </a:bodyPr>
          <a:lstStyle/>
          <a:p>
            <a:pPr algn="ctr"/>
            <a:r>
              <a:rPr lang="en-US" sz="6000" dirty="0">
                <a:solidFill>
                  <a:srgbClr val="FFFFFF"/>
                </a:solidFill>
              </a:rPr>
              <a:t>PRACTICE DEBRIEF - BEHAVIOUR CHAIN ANALYSIS</a:t>
            </a:r>
          </a:p>
        </p:txBody>
      </p:sp>
    </p:spTree>
    <p:extLst>
      <p:ext uri="{BB962C8B-B14F-4D97-AF65-F5344CB8AC3E}">
        <p14:creationId xmlns:p14="http://schemas.microsoft.com/office/powerpoint/2010/main" val="1594680305"/>
      </p:ext>
    </p:extLst>
  </p:cSld>
  <p:clrMapOvr>
    <a:overrideClrMapping bg1="dk1" tx1="lt1" bg2="dk2" tx2="lt2" accent1="accent1" accent2="accent2" accent3="accent3" accent4="accent4" accent5="accent5" accent6="accent6" hlink="hlink" folHlink="folHlink"/>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F585FA2-6355-FE2E-7108-E74B79E8F31C}"/>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Sticky notes with question marks">
            <a:extLst>
              <a:ext uri="{FF2B5EF4-FFF2-40B4-BE49-F238E27FC236}">
                <a16:creationId xmlns:a16="http://schemas.microsoft.com/office/drawing/2014/main" id="{09F188DA-C55B-0FE6-40ED-AB9F288BAF62}"/>
              </a:ext>
            </a:extLst>
          </p:cNvPr>
          <p:cNvPicPr>
            <a:picLocks noChangeAspect="1"/>
          </p:cNvPicPr>
          <p:nvPr/>
        </p:nvPicPr>
        <p:blipFill>
          <a:blip r:embed="rId2">
            <a:alphaModFix/>
            <a:extLst>
              <a:ext uri="{BEBA8EAE-BF5A-486C-A8C5-ECC9F3942E4B}">
                <a14:imgProps xmlns:a14="http://schemas.microsoft.com/office/drawing/2010/main">
                  <a14:imgLayer r:embed="rId3">
                    <a14:imgEffect>
                      <a14:brightnessContrast bright="-34000"/>
                    </a14:imgEffect>
                  </a14:imgLayer>
                </a14:imgProps>
              </a:ext>
            </a:extLst>
          </a:blip>
          <a:srcRect t="10162" b="5569"/>
          <a:stretch/>
        </p:blipFill>
        <p:spPr>
          <a:xfrm>
            <a:off x="-3047" y="10"/>
            <a:ext cx="12191999" cy="6857990"/>
          </a:xfrm>
          <a:prstGeom prst="rect">
            <a:avLst/>
          </a:prstGeom>
        </p:spPr>
      </p:pic>
      <p:sp>
        <p:nvSpPr>
          <p:cNvPr id="11" name="Rectangle 10">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DD7136D-3F1C-A589-72DD-286FBBB64F32}"/>
              </a:ext>
            </a:extLst>
          </p:cNvPr>
          <p:cNvSpPr>
            <a:spLocks noGrp="1"/>
          </p:cNvSpPr>
          <p:nvPr>
            <p:ph type="title"/>
          </p:nvPr>
        </p:nvSpPr>
        <p:spPr>
          <a:xfrm>
            <a:off x="1097280" y="325550"/>
            <a:ext cx="10058400" cy="3574778"/>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r>
              <a:rPr lang="en-US" sz="5200">
                <a:solidFill>
                  <a:srgbClr val="FFFFFF"/>
                </a:solidFill>
              </a:rPr>
              <a:t>Thank you</a:t>
            </a:r>
            <a:endParaRPr lang="en-US" sz="5200" dirty="0">
              <a:solidFill>
                <a:srgbClr val="FFFFFF"/>
              </a:solidFill>
            </a:endParaRPr>
          </a:p>
        </p:txBody>
      </p:sp>
      <p:sp>
        <p:nvSpPr>
          <p:cNvPr id="3" name="Content Placeholder 2">
            <a:extLst>
              <a:ext uri="{FF2B5EF4-FFF2-40B4-BE49-F238E27FC236}">
                <a16:creationId xmlns:a16="http://schemas.microsoft.com/office/drawing/2014/main" id="{301B9C44-8CA6-C523-B056-7D687786E8B6}"/>
              </a:ext>
            </a:extLst>
          </p:cNvPr>
          <p:cNvSpPr>
            <a:spLocks noGrp="1"/>
          </p:cNvSpPr>
          <p:nvPr>
            <p:ph idx="1"/>
          </p:nvPr>
        </p:nvSpPr>
        <p:spPr>
          <a:xfrm>
            <a:off x="1100051" y="4072043"/>
            <a:ext cx="10058400" cy="1282707"/>
          </a:xfrm>
          <a:effectLst>
            <a:outerShdw blurRad="50800" dist="38100" dir="2700000" algn="tl" rotWithShape="0">
              <a:prstClr val="black">
                <a:alpha val="40000"/>
              </a:prstClr>
            </a:outerShdw>
          </a:effectLst>
        </p:spPr>
        <p:txBody>
          <a:bodyPr vert="horz" lIns="91440" tIns="45720" rIns="91440" bIns="45720" rtlCol="0">
            <a:normAutofit/>
          </a:bodyPr>
          <a:lstStyle/>
          <a:p>
            <a:pPr marL="0" indent="0" algn="ctr">
              <a:buNone/>
            </a:pPr>
            <a:r>
              <a:rPr lang="en-US" sz="2400">
                <a:solidFill>
                  <a:srgbClr val="FFFFFF"/>
                </a:solidFill>
              </a:rPr>
              <a:t>Questions?</a:t>
            </a:r>
          </a:p>
        </p:txBody>
      </p:sp>
    </p:spTree>
    <p:extLst>
      <p:ext uri="{BB962C8B-B14F-4D97-AF65-F5344CB8AC3E}">
        <p14:creationId xmlns:p14="http://schemas.microsoft.com/office/powerpoint/2010/main" val="1350565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Psychotherapy</a:t>
            </a:r>
          </a:p>
        </p:txBody>
      </p:sp>
      <p:sp>
        <p:nvSpPr>
          <p:cNvPr id="3" name="Content Placeholder 2"/>
          <p:cNvSpPr>
            <a:spLocks noGrp="1"/>
          </p:cNvSpPr>
          <p:nvPr>
            <p:ph idx="1"/>
          </p:nvPr>
        </p:nvSpPr>
        <p:spPr/>
        <p:txBody>
          <a:bodyPr>
            <a:normAutofit/>
          </a:body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1</a:t>
            </a:r>
            <a:r>
              <a:rPr lang="en-US" baseline="30000" dirty="0"/>
              <a:t>st</a:t>
            </a:r>
            <a:r>
              <a:rPr lang="en-US" dirty="0"/>
              <a:t> wave – </a:t>
            </a:r>
            <a:r>
              <a:rPr lang="en-US" dirty="0" err="1"/>
              <a:t>behaviourism</a:t>
            </a:r>
            <a:r>
              <a:rPr lang="en-US" dirty="0"/>
              <a:t> – Antecedent, behavior consequence, Pavlov</a:t>
            </a:r>
          </a:p>
        </p:txBody>
      </p:sp>
      <p:pic>
        <p:nvPicPr>
          <p:cNvPr id="4" name="Google Shape;162;p10" descr="Operant Conditioning, an instructional design"/>
          <p:cNvPicPr preferRelativeResize="0"/>
          <p:nvPr/>
        </p:nvPicPr>
        <p:blipFill rotWithShape="1">
          <a:blip r:embed="rId2">
            <a:alphaModFix/>
          </a:blip>
          <a:srcRect/>
          <a:stretch/>
        </p:blipFill>
        <p:spPr>
          <a:xfrm>
            <a:off x="2438400" y="1435608"/>
            <a:ext cx="7315200" cy="3200400"/>
          </a:xfrm>
          <a:prstGeom prst="rect">
            <a:avLst/>
          </a:prstGeom>
          <a:noFill/>
          <a:ln>
            <a:noFill/>
          </a:ln>
        </p:spPr>
      </p:pic>
    </p:spTree>
    <p:extLst>
      <p:ext uri="{BB962C8B-B14F-4D97-AF65-F5344CB8AC3E}">
        <p14:creationId xmlns:p14="http://schemas.microsoft.com/office/powerpoint/2010/main" val="364952088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did I learn DBT?</a:t>
            </a:r>
          </a:p>
        </p:txBody>
      </p:sp>
      <p:sp>
        <p:nvSpPr>
          <p:cNvPr id="3" name="Content Placeholder 2"/>
          <p:cNvSpPr>
            <a:spLocks noGrp="1"/>
          </p:cNvSpPr>
          <p:nvPr>
            <p:ph idx="1"/>
          </p:nvPr>
        </p:nvSpPr>
        <p:spPr/>
        <p:txBody>
          <a:bodyPr>
            <a:normAutofit/>
          </a:bodyPr>
          <a:lstStyle/>
          <a:p>
            <a:r>
              <a:rPr lang="en-US" dirty="0"/>
              <a:t>Evidence for substance use disorders suggest skills are enough (you don’t need all 4 components)</a:t>
            </a:r>
          </a:p>
          <a:p>
            <a:r>
              <a:rPr lang="en-US" dirty="0"/>
              <a:t>Skills has most evidence for helping with mental health symptoms</a:t>
            </a:r>
          </a:p>
          <a:p>
            <a:r>
              <a:rPr lang="en-US" dirty="0"/>
              <a:t>The waitlists were too long, and I was not sure what to do with the suffering of my patients</a:t>
            </a:r>
          </a:p>
          <a:p>
            <a:r>
              <a:rPr lang="en-US" dirty="0"/>
              <a:t>Dr. Tim </a:t>
            </a:r>
            <a:r>
              <a:rPr lang="en-US" dirty="0" err="1"/>
              <a:t>Guimond’s</a:t>
            </a:r>
            <a:r>
              <a:rPr lang="en-US" dirty="0"/>
              <a:t> office is down the hall from me</a:t>
            </a:r>
          </a:p>
        </p:txBody>
      </p:sp>
    </p:spTree>
    <p:extLst>
      <p:ext uri="{BB962C8B-B14F-4D97-AF65-F5344CB8AC3E}">
        <p14:creationId xmlns:p14="http://schemas.microsoft.com/office/powerpoint/2010/main" val="76000767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Google Shape;320;p30"/>
          <p:cNvSpPr txBox="1">
            <a:spLocks noGrp="1"/>
          </p:cNvSpPr>
          <p:nvPr>
            <p:ph type="title"/>
          </p:nvPr>
        </p:nvSpPr>
        <p:spPr>
          <a:xfrm>
            <a:off x="1158240" y="274639"/>
            <a:ext cx="9875520" cy="1142681"/>
          </a:xfrm>
          <a:prstGeom prst="rect">
            <a:avLst/>
          </a:prstGeom>
          <a:noFill/>
          <a:ln>
            <a:noFill/>
          </a:ln>
        </p:spPr>
        <p:txBody>
          <a:bodyPr spcFirstLastPara="1" vert="horz" wrap="square" lIns="109710" tIns="54840" rIns="109710" bIns="54840" rtlCol="0" anchor="ctr" anchorCtr="0">
            <a:normAutofit/>
          </a:bodyPr>
          <a:lstStyle/>
          <a:p>
            <a:pPr algn="ctr">
              <a:spcBef>
                <a:spcPts val="0"/>
              </a:spcBef>
              <a:buClr>
                <a:schemeClr val="dk2"/>
              </a:buClr>
              <a:buSzPts val="4000"/>
            </a:pPr>
            <a:r>
              <a:rPr lang="en-US"/>
              <a:t>HOW DID I LEARN DBT?</a:t>
            </a:r>
            <a:endParaRPr/>
          </a:p>
        </p:txBody>
      </p:sp>
      <p:sp>
        <p:nvSpPr>
          <p:cNvPr id="321" name="Google Shape;321;p30"/>
          <p:cNvSpPr txBox="1">
            <a:spLocks noGrp="1"/>
          </p:cNvSpPr>
          <p:nvPr>
            <p:ph type="body" idx="1"/>
          </p:nvPr>
        </p:nvSpPr>
        <p:spPr>
          <a:xfrm>
            <a:off x="1158240" y="1600201"/>
            <a:ext cx="9875520" cy="4525963"/>
          </a:xfrm>
          <a:prstGeom prst="rect">
            <a:avLst/>
          </a:prstGeom>
          <a:noFill/>
          <a:ln>
            <a:noFill/>
          </a:ln>
        </p:spPr>
        <p:txBody>
          <a:bodyPr spcFirstLastPara="1" vert="horz" wrap="square" lIns="109710" tIns="54840" rIns="109710" bIns="54840" rtlCol="0" anchor="t" anchorCtr="0">
            <a:normAutofit/>
          </a:bodyPr>
          <a:lstStyle/>
          <a:p>
            <a:pPr marL="411480" indent="-411480">
              <a:lnSpc>
                <a:spcPct val="80000"/>
              </a:lnSpc>
              <a:spcBef>
                <a:spcPts val="0"/>
              </a:spcBef>
              <a:buClr>
                <a:srgbClr val="595959"/>
              </a:buClr>
              <a:buSzPts val="2960"/>
              <a:buChar char="»"/>
            </a:pPr>
            <a:r>
              <a:rPr lang="en-US" sz="3552"/>
              <a:t>Mentor</a:t>
            </a:r>
            <a:endParaRPr/>
          </a:p>
          <a:p>
            <a:pPr marL="411480" indent="-411480">
              <a:lnSpc>
                <a:spcPct val="80000"/>
              </a:lnSpc>
              <a:spcBef>
                <a:spcPts val="710"/>
              </a:spcBef>
              <a:buClr>
                <a:srgbClr val="595959"/>
              </a:buClr>
              <a:buSzPts val="2960"/>
              <a:buChar char="»"/>
            </a:pPr>
            <a:r>
              <a:rPr lang="en-US" sz="3552"/>
              <a:t>Teammate to learn with </a:t>
            </a:r>
            <a:endParaRPr/>
          </a:p>
          <a:p>
            <a:pPr marL="411480" indent="-411480">
              <a:lnSpc>
                <a:spcPct val="80000"/>
              </a:lnSpc>
              <a:spcBef>
                <a:spcPts val="710"/>
              </a:spcBef>
              <a:buClr>
                <a:srgbClr val="595959"/>
              </a:buClr>
              <a:buSzPts val="2960"/>
              <a:buChar char="»"/>
            </a:pPr>
            <a:r>
              <a:rPr lang="en-US" sz="3552"/>
              <a:t>3 books</a:t>
            </a:r>
            <a:endParaRPr/>
          </a:p>
          <a:p>
            <a:pPr marL="411480" indent="-411480">
              <a:lnSpc>
                <a:spcPct val="80000"/>
              </a:lnSpc>
              <a:spcBef>
                <a:spcPts val="710"/>
              </a:spcBef>
              <a:buClr>
                <a:srgbClr val="595959"/>
              </a:buClr>
              <a:buSzPts val="2960"/>
              <a:buChar char="»"/>
            </a:pPr>
            <a:r>
              <a:rPr lang="en-US" sz="3552"/>
              <a:t>Recent study that skills group alone can reduce substance use</a:t>
            </a:r>
            <a:endParaRPr/>
          </a:p>
          <a:p>
            <a:pPr marL="411480" indent="-411480">
              <a:lnSpc>
                <a:spcPct val="80000"/>
              </a:lnSpc>
              <a:spcBef>
                <a:spcPts val="710"/>
              </a:spcBef>
              <a:buClr>
                <a:srgbClr val="595959"/>
              </a:buClr>
              <a:buSzPts val="2960"/>
              <a:buChar char="»"/>
            </a:pPr>
            <a:r>
              <a:rPr lang="en-US" sz="3552"/>
              <a:t>Observed a skills group</a:t>
            </a:r>
            <a:endParaRPr/>
          </a:p>
          <a:p>
            <a:pPr marL="411480" indent="-411480">
              <a:lnSpc>
                <a:spcPct val="80000"/>
              </a:lnSpc>
              <a:spcBef>
                <a:spcPts val="710"/>
              </a:spcBef>
              <a:buClr>
                <a:srgbClr val="595959"/>
              </a:buClr>
              <a:buSzPts val="2960"/>
              <a:buChar char="»"/>
            </a:pPr>
            <a:r>
              <a:rPr lang="en-US" sz="3552"/>
              <a:t>Added skills as I went along</a:t>
            </a:r>
            <a:endParaRPr/>
          </a:p>
          <a:p>
            <a:pPr marL="411480" indent="-411480">
              <a:lnSpc>
                <a:spcPct val="80000"/>
              </a:lnSpc>
              <a:spcBef>
                <a:spcPts val="710"/>
              </a:spcBef>
              <a:buClr>
                <a:srgbClr val="595959"/>
              </a:buClr>
              <a:buSzPts val="2960"/>
              <a:buChar char="»"/>
            </a:pPr>
            <a:r>
              <a:rPr lang="en-US" sz="3552"/>
              <a:t>All after being done while working as a clinician</a:t>
            </a:r>
            <a:endParaRPr/>
          </a:p>
          <a:p>
            <a:pPr marL="411480" indent="-185928">
              <a:lnSpc>
                <a:spcPct val="80000"/>
              </a:lnSpc>
              <a:spcBef>
                <a:spcPts val="710"/>
              </a:spcBef>
              <a:buClr>
                <a:srgbClr val="595959"/>
              </a:buClr>
              <a:buSzPts val="2960"/>
              <a:buNone/>
            </a:pPr>
            <a:endParaRPr sz="3552"/>
          </a:p>
        </p:txBody>
      </p:sp>
    </p:spTree>
    <p:extLst>
      <p:ext uri="{BB962C8B-B14F-4D97-AF65-F5344CB8AC3E}">
        <p14:creationId xmlns:p14="http://schemas.microsoft.com/office/powerpoint/2010/main" val="132924427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8"/>
          <p:cNvSpPr txBox="1">
            <a:spLocks noGrp="1"/>
          </p:cNvSpPr>
          <p:nvPr>
            <p:ph type="title"/>
          </p:nvPr>
        </p:nvSpPr>
        <p:spPr>
          <a:xfrm>
            <a:off x="1158240" y="274639"/>
            <a:ext cx="9875520" cy="1142681"/>
          </a:xfrm>
          <a:prstGeom prst="rect">
            <a:avLst/>
          </a:prstGeom>
          <a:noFill/>
          <a:ln>
            <a:noFill/>
          </a:ln>
        </p:spPr>
        <p:txBody>
          <a:bodyPr spcFirstLastPara="1" vert="horz" wrap="square" lIns="109710" tIns="54840" rIns="109710" bIns="54840" rtlCol="0" anchor="ctr" anchorCtr="0">
            <a:normAutofit/>
          </a:bodyPr>
          <a:lstStyle/>
          <a:p>
            <a:pPr algn="ctr">
              <a:spcBef>
                <a:spcPts val="0"/>
              </a:spcBef>
              <a:buClr>
                <a:schemeClr val="dk2"/>
              </a:buClr>
              <a:buSzPts val="4000"/>
            </a:pPr>
            <a:r>
              <a:rPr lang="en-US"/>
              <a:t>BPD</a:t>
            </a:r>
            <a:endParaRPr/>
          </a:p>
        </p:txBody>
      </p:sp>
      <p:sp>
        <p:nvSpPr>
          <p:cNvPr id="153" name="Google Shape;153;p8"/>
          <p:cNvSpPr txBox="1">
            <a:spLocks noGrp="1"/>
          </p:cNvSpPr>
          <p:nvPr>
            <p:ph type="body" idx="1"/>
          </p:nvPr>
        </p:nvSpPr>
        <p:spPr>
          <a:xfrm>
            <a:off x="1158240" y="1600201"/>
            <a:ext cx="9875520" cy="4525963"/>
          </a:xfrm>
          <a:prstGeom prst="rect">
            <a:avLst/>
          </a:prstGeom>
          <a:noFill/>
          <a:ln>
            <a:noFill/>
          </a:ln>
        </p:spPr>
        <p:txBody>
          <a:bodyPr spcFirstLastPara="1" vert="horz" wrap="square" lIns="109710" tIns="54840" rIns="109710" bIns="54840" rtlCol="0" anchor="t" anchorCtr="0">
            <a:normAutofit/>
          </a:bodyPr>
          <a:lstStyle/>
          <a:p>
            <a:pPr marL="411480" indent="-411480">
              <a:lnSpc>
                <a:spcPct val="80000"/>
              </a:lnSpc>
              <a:spcBef>
                <a:spcPts val="0"/>
              </a:spcBef>
              <a:buClr>
                <a:srgbClr val="595959"/>
              </a:buClr>
              <a:buSzPts val="2960"/>
              <a:buChar char="»"/>
            </a:pPr>
            <a:r>
              <a:rPr lang="en-US" sz="3552"/>
              <a:t>Course</a:t>
            </a:r>
            <a:endParaRPr/>
          </a:p>
          <a:p>
            <a:pPr marL="411480" indent="-411480">
              <a:lnSpc>
                <a:spcPct val="80000"/>
              </a:lnSpc>
              <a:spcBef>
                <a:spcPts val="710"/>
              </a:spcBef>
              <a:buClr>
                <a:srgbClr val="595959"/>
              </a:buClr>
              <a:buSzPts val="2960"/>
              <a:buChar char="»"/>
            </a:pPr>
            <a:r>
              <a:rPr lang="en-US" sz="3552"/>
              <a:t>Thought to be pervasive and unresponsive to treatment</a:t>
            </a:r>
            <a:endParaRPr/>
          </a:p>
          <a:p>
            <a:pPr marL="411480" indent="-411480">
              <a:lnSpc>
                <a:spcPct val="80000"/>
              </a:lnSpc>
              <a:spcBef>
                <a:spcPts val="710"/>
              </a:spcBef>
              <a:buClr>
                <a:srgbClr val="595959"/>
              </a:buClr>
              <a:buSzPts val="2960"/>
              <a:buChar char="»"/>
            </a:pPr>
            <a:r>
              <a:rPr lang="en-US" sz="3552"/>
              <a:t>Many patients enter remission</a:t>
            </a:r>
            <a:endParaRPr/>
          </a:p>
          <a:p>
            <a:pPr marL="411480" indent="-411480">
              <a:lnSpc>
                <a:spcPct val="80000"/>
              </a:lnSpc>
              <a:spcBef>
                <a:spcPts val="710"/>
              </a:spcBef>
              <a:buClr>
                <a:srgbClr val="595959"/>
              </a:buClr>
              <a:buSzPts val="2960"/>
              <a:buChar char="»"/>
            </a:pPr>
            <a:r>
              <a:rPr lang="en-US" sz="3552"/>
              <a:t>Serious symptoms resolve more quickly (suicidality, self-injury, and psychotic-type symptoms)</a:t>
            </a:r>
            <a:endParaRPr/>
          </a:p>
          <a:p>
            <a:pPr marL="411480" indent="-411480">
              <a:lnSpc>
                <a:spcPct val="80000"/>
              </a:lnSpc>
              <a:spcBef>
                <a:spcPts val="710"/>
              </a:spcBef>
              <a:buClr>
                <a:srgbClr val="595959"/>
              </a:buClr>
              <a:buSzPts val="2960"/>
              <a:buChar char="»"/>
            </a:pPr>
            <a:r>
              <a:rPr lang="en-US" sz="3552"/>
              <a:t>Others last – fear of abandonment emptiness, vulnerability, dysphoria</a:t>
            </a:r>
            <a:endParaRPr sz="3552"/>
          </a:p>
          <a:p>
            <a:pPr marL="411480" indent="-185928">
              <a:lnSpc>
                <a:spcPct val="80000"/>
              </a:lnSpc>
              <a:spcBef>
                <a:spcPts val="710"/>
              </a:spcBef>
              <a:buClr>
                <a:srgbClr val="595959"/>
              </a:buClr>
              <a:buSzPts val="2960"/>
              <a:buNone/>
            </a:pPr>
            <a:endParaRPr sz="3552"/>
          </a:p>
        </p:txBody>
      </p:sp>
    </p:spTree>
    <p:extLst>
      <p:ext uri="{BB962C8B-B14F-4D97-AF65-F5344CB8AC3E}">
        <p14:creationId xmlns:p14="http://schemas.microsoft.com/office/powerpoint/2010/main" val="46545809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9"/>
          <p:cNvSpPr txBox="1">
            <a:spLocks noGrp="1"/>
          </p:cNvSpPr>
          <p:nvPr>
            <p:ph type="title"/>
          </p:nvPr>
        </p:nvSpPr>
        <p:spPr>
          <a:xfrm>
            <a:off x="1158240" y="274639"/>
            <a:ext cx="9875520" cy="1142681"/>
          </a:xfrm>
          <a:prstGeom prst="rect">
            <a:avLst/>
          </a:prstGeom>
          <a:noFill/>
          <a:ln>
            <a:noFill/>
          </a:ln>
        </p:spPr>
        <p:txBody>
          <a:bodyPr spcFirstLastPara="1" vert="horz" wrap="square" lIns="109710" tIns="54840" rIns="109710" bIns="54840" rtlCol="0" anchor="ctr" anchorCtr="0">
            <a:normAutofit/>
          </a:bodyPr>
          <a:lstStyle/>
          <a:p>
            <a:pPr algn="ctr">
              <a:spcBef>
                <a:spcPts val="0"/>
              </a:spcBef>
              <a:buClr>
                <a:schemeClr val="dk2"/>
              </a:buClr>
              <a:buSzPts val="4000"/>
            </a:pPr>
            <a:r>
              <a:rPr lang="en-US"/>
              <a:t>BPD</a:t>
            </a:r>
            <a:endParaRPr/>
          </a:p>
        </p:txBody>
      </p:sp>
      <p:sp>
        <p:nvSpPr>
          <p:cNvPr id="160" name="Google Shape;160;p9"/>
          <p:cNvSpPr txBox="1">
            <a:spLocks noGrp="1"/>
          </p:cNvSpPr>
          <p:nvPr>
            <p:ph type="body" idx="1"/>
          </p:nvPr>
        </p:nvSpPr>
        <p:spPr>
          <a:xfrm>
            <a:off x="1158240" y="1600201"/>
            <a:ext cx="9875520" cy="4525963"/>
          </a:xfrm>
          <a:prstGeom prst="rect">
            <a:avLst/>
          </a:prstGeom>
          <a:noFill/>
          <a:ln>
            <a:noFill/>
          </a:ln>
        </p:spPr>
        <p:txBody>
          <a:bodyPr spcFirstLastPara="1" vert="horz" wrap="square" lIns="109710" tIns="54840" rIns="109710" bIns="54840" rtlCol="0" anchor="t" anchorCtr="0">
            <a:normAutofit/>
          </a:bodyPr>
          <a:lstStyle/>
          <a:p>
            <a:pPr marL="411480" indent="-411480">
              <a:spcBef>
                <a:spcPts val="0"/>
              </a:spcBef>
              <a:buClr>
                <a:srgbClr val="595959"/>
              </a:buClr>
              <a:buSzPts val="3200"/>
              <a:buChar char="»"/>
            </a:pPr>
            <a:r>
              <a:rPr lang="en-US"/>
              <a:t>What is the criteria?</a:t>
            </a:r>
            <a:endParaRPr/>
          </a:p>
        </p:txBody>
      </p:sp>
    </p:spTree>
    <p:extLst>
      <p:ext uri="{BB962C8B-B14F-4D97-AF65-F5344CB8AC3E}">
        <p14:creationId xmlns:p14="http://schemas.microsoft.com/office/powerpoint/2010/main" val="96781701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p10"/>
          <p:cNvSpPr txBox="1">
            <a:spLocks noGrp="1"/>
          </p:cNvSpPr>
          <p:nvPr>
            <p:ph type="title"/>
          </p:nvPr>
        </p:nvSpPr>
        <p:spPr>
          <a:xfrm>
            <a:off x="1158240" y="274639"/>
            <a:ext cx="9875520" cy="1142681"/>
          </a:xfrm>
          <a:prstGeom prst="rect">
            <a:avLst/>
          </a:prstGeom>
          <a:noFill/>
          <a:ln>
            <a:noFill/>
          </a:ln>
        </p:spPr>
        <p:txBody>
          <a:bodyPr spcFirstLastPara="1" vert="horz" wrap="square" lIns="109710" tIns="54840" rIns="109710" bIns="54840" rtlCol="0" anchor="ctr" anchorCtr="0">
            <a:normAutofit/>
          </a:bodyPr>
          <a:lstStyle/>
          <a:p>
            <a:pPr algn="ctr">
              <a:spcBef>
                <a:spcPts val="0"/>
              </a:spcBef>
              <a:buClr>
                <a:schemeClr val="dk2"/>
              </a:buClr>
              <a:buSzPts val="4000"/>
            </a:pPr>
            <a:r>
              <a:rPr lang="en-US"/>
              <a:t>BPD DIAGNOSIS</a:t>
            </a:r>
            <a:endParaRPr/>
          </a:p>
        </p:txBody>
      </p:sp>
      <p:sp>
        <p:nvSpPr>
          <p:cNvPr id="167" name="Google Shape;167;p10"/>
          <p:cNvSpPr txBox="1">
            <a:spLocks noGrp="1"/>
          </p:cNvSpPr>
          <p:nvPr>
            <p:ph type="body" idx="1"/>
          </p:nvPr>
        </p:nvSpPr>
        <p:spPr>
          <a:xfrm>
            <a:off x="1158240" y="1174293"/>
            <a:ext cx="9875520" cy="5584712"/>
          </a:xfrm>
          <a:prstGeom prst="rect">
            <a:avLst/>
          </a:prstGeom>
          <a:noFill/>
          <a:ln w="9525" cap="flat" cmpd="sng">
            <a:solidFill>
              <a:schemeClr val="dk1"/>
            </a:solidFill>
            <a:prstDash val="solid"/>
            <a:round/>
            <a:headEnd type="none" w="sm" len="sm"/>
            <a:tailEnd type="none" w="sm" len="sm"/>
          </a:ln>
        </p:spPr>
        <p:txBody>
          <a:bodyPr spcFirstLastPara="1" vert="horz" wrap="square" lIns="109710" tIns="54840" rIns="109710" bIns="54840" rtlCol="0" anchor="t" anchorCtr="0">
            <a:noAutofit/>
          </a:bodyPr>
          <a:lstStyle/>
          <a:p>
            <a:pPr marL="411480" indent="-411480">
              <a:lnSpc>
                <a:spcPct val="80000"/>
              </a:lnSpc>
              <a:spcBef>
                <a:spcPts val="0"/>
              </a:spcBef>
              <a:buClr>
                <a:srgbClr val="595959"/>
              </a:buClr>
              <a:buSzPts val="2000"/>
              <a:buNone/>
            </a:pPr>
            <a:r>
              <a:rPr lang="en-US" sz="2400"/>
              <a:t>Five or more of the following to be present for a significant period of time:</a:t>
            </a:r>
            <a:endParaRPr/>
          </a:p>
          <a:p>
            <a:pPr marL="411480" indent="-411480">
              <a:lnSpc>
                <a:spcPct val="80000"/>
              </a:lnSpc>
              <a:spcBef>
                <a:spcPts val="480"/>
              </a:spcBef>
              <a:buClr>
                <a:srgbClr val="595959"/>
              </a:buClr>
              <a:buSzPts val="2000"/>
              <a:buChar char="»"/>
            </a:pPr>
            <a:r>
              <a:rPr lang="en-US" sz="2400"/>
              <a:t>Frantic efforts to avoid real or imagined </a:t>
            </a:r>
            <a:r>
              <a:rPr lang="en-US" sz="2400" u="sng">
                <a:solidFill>
                  <a:schemeClr val="hlink"/>
                </a:solidFill>
                <a:hlinkClick r:id="rId3"/>
              </a:rPr>
              <a:t>abandonment</a:t>
            </a:r>
            <a:r>
              <a:rPr lang="en-US" sz="2400"/>
              <a:t>. </a:t>
            </a:r>
            <a:endParaRPr/>
          </a:p>
          <a:p>
            <a:pPr marL="411480" indent="-411480">
              <a:lnSpc>
                <a:spcPct val="80000"/>
              </a:lnSpc>
              <a:spcBef>
                <a:spcPts val="480"/>
              </a:spcBef>
              <a:buClr>
                <a:srgbClr val="595959"/>
              </a:buClr>
              <a:buSzPts val="2000"/>
              <a:buChar char="»"/>
            </a:pPr>
            <a:r>
              <a:rPr lang="en-US" sz="2400"/>
              <a:t>A pattern of unstable and intense </a:t>
            </a:r>
            <a:r>
              <a:rPr lang="en-US" sz="2400" u="sng">
                <a:solidFill>
                  <a:schemeClr val="hlink"/>
                </a:solidFill>
                <a:hlinkClick r:id="rId4"/>
              </a:rPr>
              <a:t>interpersonal relationships</a:t>
            </a:r>
            <a:r>
              <a:rPr lang="en-US" sz="2400"/>
              <a:t> characterized by alternating between extremes of </a:t>
            </a:r>
            <a:r>
              <a:rPr lang="en-US" sz="2400" u="sng">
                <a:solidFill>
                  <a:schemeClr val="hlink"/>
                </a:solidFill>
                <a:hlinkClick r:id="rId5"/>
              </a:rPr>
              <a:t>idealization</a:t>
            </a:r>
            <a:r>
              <a:rPr lang="en-US" sz="2400"/>
              <a:t> and </a:t>
            </a:r>
            <a:r>
              <a:rPr lang="en-US" sz="2400" u="sng">
                <a:solidFill>
                  <a:schemeClr val="hlink"/>
                </a:solidFill>
                <a:hlinkClick r:id="rId6"/>
              </a:rPr>
              <a:t>devaluation</a:t>
            </a:r>
            <a:r>
              <a:rPr lang="en-US" sz="2400"/>
              <a:t>. </a:t>
            </a:r>
            <a:endParaRPr/>
          </a:p>
          <a:p>
            <a:pPr marL="411480" indent="-411480">
              <a:lnSpc>
                <a:spcPct val="80000"/>
              </a:lnSpc>
              <a:spcBef>
                <a:spcPts val="480"/>
              </a:spcBef>
              <a:buClr>
                <a:srgbClr val="595959"/>
              </a:buClr>
              <a:buSzPts val="2000"/>
              <a:buChar char="»"/>
            </a:pPr>
            <a:r>
              <a:rPr lang="en-US" sz="2400" u="sng">
                <a:solidFill>
                  <a:schemeClr val="hlink"/>
                </a:solidFill>
                <a:hlinkClick r:id="rId7"/>
              </a:rPr>
              <a:t>Identity</a:t>
            </a:r>
            <a:r>
              <a:rPr lang="en-US" sz="2400"/>
              <a:t> disturbance: markedly and persistently unstable </a:t>
            </a:r>
            <a:r>
              <a:rPr lang="en-US" sz="2400" u="sng">
                <a:solidFill>
                  <a:schemeClr val="hlink"/>
                </a:solidFill>
                <a:hlinkClick r:id="rId8"/>
              </a:rPr>
              <a:t>self-image</a:t>
            </a:r>
            <a:r>
              <a:rPr lang="en-US" sz="2400"/>
              <a:t> or </a:t>
            </a:r>
            <a:r>
              <a:rPr lang="en-US" sz="2400" u="sng">
                <a:solidFill>
                  <a:schemeClr val="hlink"/>
                </a:solidFill>
                <a:hlinkClick r:id="rId9"/>
              </a:rPr>
              <a:t>sense of self</a:t>
            </a:r>
            <a:r>
              <a:rPr lang="en-US" sz="2400"/>
              <a:t>. </a:t>
            </a:r>
            <a:endParaRPr/>
          </a:p>
          <a:p>
            <a:pPr marL="411480" indent="-411480">
              <a:lnSpc>
                <a:spcPct val="80000"/>
              </a:lnSpc>
              <a:spcBef>
                <a:spcPts val="480"/>
              </a:spcBef>
              <a:buClr>
                <a:srgbClr val="595959"/>
              </a:buClr>
              <a:buSzPts val="2000"/>
              <a:buChar char="»"/>
            </a:pPr>
            <a:r>
              <a:rPr lang="en-US" sz="2400" u="sng">
                <a:solidFill>
                  <a:schemeClr val="hlink"/>
                </a:solidFill>
                <a:hlinkClick r:id="rId10"/>
              </a:rPr>
              <a:t>Impulsivity</a:t>
            </a:r>
            <a:r>
              <a:rPr lang="en-US" sz="2400"/>
              <a:t> in at least two areas that are potentially self-damaging (e.g., spending, </a:t>
            </a:r>
            <a:r>
              <a:rPr lang="en-US" sz="2400" u="sng">
                <a:solidFill>
                  <a:schemeClr val="hlink"/>
                </a:solidFill>
                <a:hlinkClick r:id="rId11"/>
              </a:rPr>
              <a:t>promiscuous sex</a:t>
            </a:r>
            <a:r>
              <a:rPr lang="en-US" sz="2400"/>
              <a:t>, </a:t>
            </a:r>
            <a:r>
              <a:rPr lang="en-US" sz="2400" u="sng">
                <a:solidFill>
                  <a:schemeClr val="hlink"/>
                </a:solidFill>
                <a:hlinkClick r:id="rId12"/>
              </a:rPr>
              <a:t>eating disorders</a:t>
            </a:r>
            <a:r>
              <a:rPr lang="en-US" sz="2400"/>
              <a:t>, </a:t>
            </a:r>
            <a:r>
              <a:rPr lang="en-US" sz="2400" u="sng">
                <a:solidFill>
                  <a:schemeClr val="hlink"/>
                </a:solidFill>
                <a:hlinkClick r:id="rId13"/>
              </a:rPr>
              <a:t>substance abuse</a:t>
            </a:r>
            <a:r>
              <a:rPr lang="en-US" sz="2400"/>
              <a:t>, reckless driving, </a:t>
            </a:r>
            <a:r>
              <a:rPr lang="en-US" sz="2400" u="sng">
                <a:solidFill>
                  <a:schemeClr val="hlink"/>
                </a:solidFill>
                <a:hlinkClick r:id="rId14"/>
              </a:rPr>
              <a:t>binge eating</a:t>
            </a:r>
            <a:r>
              <a:rPr lang="en-US" sz="2400"/>
              <a:t>). </a:t>
            </a:r>
            <a:endParaRPr sz="2400"/>
          </a:p>
          <a:p>
            <a:pPr marL="411480" indent="-411480">
              <a:lnSpc>
                <a:spcPct val="80000"/>
              </a:lnSpc>
              <a:spcBef>
                <a:spcPts val="480"/>
              </a:spcBef>
              <a:buClr>
                <a:srgbClr val="595959"/>
              </a:buClr>
              <a:buSzPts val="2000"/>
              <a:buChar char="»"/>
            </a:pPr>
            <a:r>
              <a:rPr lang="en-US" sz="2400"/>
              <a:t>Recurrent </a:t>
            </a:r>
            <a:r>
              <a:rPr lang="en-US" sz="2400" u="sng">
                <a:solidFill>
                  <a:schemeClr val="hlink"/>
                </a:solidFill>
                <a:hlinkClick r:id="rId15"/>
              </a:rPr>
              <a:t>suicidal behavior</a:t>
            </a:r>
            <a:r>
              <a:rPr lang="en-US" sz="2400"/>
              <a:t>, gestures, or threats, or </a:t>
            </a:r>
            <a:r>
              <a:rPr lang="en-US" sz="2400" u="sng">
                <a:solidFill>
                  <a:schemeClr val="hlink"/>
                </a:solidFill>
                <a:hlinkClick r:id="rId16"/>
              </a:rPr>
              <a:t>self-mutilating behavior</a:t>
            </a:r>
            <a:r>
              <a:rPr lang="en-US" sz="2400"/>
              <a:t>. </a:t>
            </a:r>
            <a:endParaRPr/>
          </a:p>
          <a:p>
            <a:pPr marL="411480" indent="-411480">
              <a:lnSpc>
                <a:spcPct val="80000"/>
              </a:lnSpc>
              <a:spcBef>
                <a:spcPts val="480"/>
              </a:spcBef>
              <a:buClr>
                <a:srgbClr val="595959"/>
              </a:buClr>
              <a:buSzPts val="2000"/>
              <a:buChar char="»"/>
            </a:pPr>
            <a:r>
              <a:rPr lang="en-US" sz="2400" u="sng">
                <a:solidFill>
                  <a:schemeClr val="hlink"/>
                </a:solidFill>
                <a:hlinkClick r:id="rId17"/>
              </a:rPr>
              <a:t>Affective</a:t>
            </a:r>
            <a:r>
              <a:rPr lang="en-US" sz="2400"/>
              <a:t> instability due to a marked reactivity of </a:t>
            </a:r>
            <a:r>
              <a:rPr lang="en-US" sz="2400" u="sng">
                <a:solidFill>
                  <a:schemeClr val="hlink"/>
                </a:solidFill>
                <a:hlinkClick r:id="rId18"/>
              </a:rPr>
              <a:t>mood</a:t>
            </a:r>
            <a:r>
              <a:rPr lang="en-US" sz="2400"/>
              <a:t> (e.g., intense episodic </a:t>
            </a:r>
            <a:r>
              <a:rPr lang="en-US" sz="2400" u="sng">
                <a:solidFill>
                  <a:schemeClr val="hlink"/>
                </a:solidFill>
                <a:hlinkClick r:id="rId19"/>
              </a:rPr>
              <a:t>dysphoria</a:t>
            </a:r>
            <a:r>
              <a:rPr lang="en-US" sz="2400"/>
              <a:t>, irritability, or </a:t>
            </a:r>
            <a:r>
              <a:rPr lang="en-US" sz="2400" u="sng">
                <a:solidFill>
                  <a:schemeClr val="hlink"/>
                </a:solidFill>
                <a:hlinkClick r:id="rId20"/>
              </a:rPr>
              <a:t>anxiety</a:t>
            </a:r>
            <a:r>
              <a:rPr lang="en-US" sz="2400"/>
              <a:t> usually lasting a few hours and only rarely more than a few days) </a:t>
            </a:r>
            <a:endParaRPr/>
          </a:p>
          <a:p>
            <a:pPr marL="411480" indent="-411480">
              <a:lnSpc>
                <a:spcPct val="80000"/>
              </a:lnSpc>
              <a:spcBef>
                <a:spcPts val="480"/>
              </a:spcBef>
              <a:buClr>
                <a:srgbClr val="595959"/>
              </a:buClr>
              <a:buSzPts val="2000"/>
              <a:buChar char="»"/>
            </a:pPr>
            <a:r>
              <a:rPr lang="en-US" sz="2400"/>
              <a:t>Chronic feelings of </a:t>
            </a:r>
            <a:r>
              <a:rPr lang="en-US" sz="2400" u="sng">
                <a:solidFill>
                  <a:schemeClr val="hlink"/>
                </a:solidFill>
                <a:hlinkClick r:id="rId21"/>
              </a:rPr>
              <a:t>emptiness</a:t>
            </a:r>
            <a:r>
              <a:rPr lang="en-US" sz="2400"/>
              <a:t>. </a:t>
            </a:r>
            <a:endParaRPr/>
          </a:p>
          <a:p>
            <a:pPr marL="411480" indent="-411480">
              <a:lnSpc>
                <a:spcPct val="80000"/>
              </a:lnSpc>
              <a:spcBef>
                <a:spcPts val="480"/>
              </a:spcBef>
              <a:buClr>
                <a:srgbClr val="595959"/>
              </a:buClr>
              <a:buSzPts val="2000"/>
              <a:buChar char="»"/>
            </a:pPr>
            <a:r>
              <a:rPr lang="en-US" sz="2400"/>
              <a:t>Inappropriate, intense </a:t>
            </a:r>
            <a:r>
              <a:rPr lang="en-US" sz="2400" u="sng">
                <a:solidFill>
                  <a:schemeClr val="hlink"/>
                </a:solidFill>
                <a:hlinkClick r:id="rId22"/>
              </a:rPr>
              <a:t>anger</a:t>
            </a:r>
            <a:r>
              <a:rPr lang="en-US" sz="2400"/>
              <a:t> or difficulty controlling anger (e.g., frequent displays of temper, constant anger, recurrent physical fights). </a:t>
            </a:r>
            <a:endParaRPr/>
          </a:p>
          <a:p>
            <a:pPr marL="411480" indent="-411480">
              <a:lnSpc>
                <a:spcPct val="80000"/>
              </a:lnSpc>
              <a:spcBef>
                <a:spcPts val="480"/>
              </a:spcBef>
              <a:buClr>
                <a:srgbClr val="595959"/>
              </a:buClr>
              <a:buSzPts val="2000"/>
              <a:buChar char="»"/>
            </a:pPr>
            <a:r>
              <a:rPr lang="en-US" sz="2400"/>
              <a:t>Transient, </a:t>
            </a:r>
            <a:r>
              <a:rPr lang="en-US" sz="2400" u="sng">
                <a:solidFill>
                  <a:schemeClr val="hlink"/>
                </a:solidFill>
                <a:hlinkClick r:id="rId23"/>
              </a:rPr>
              <a:t>stress</a:t>
            </a:r>
            <a:r>
              <a:rPr lang="en-US" sz="2400"/>
              <a:t>-related </a:t>
            </a:r>
            <a:r>
              <a:rPr lang="en-US" sz="2400" u="sng">
                <a:solidFill>
                  <a:schemeClr val="hlink"/>
                </a:solidFill>
                <a:hlinkClick r:id="rId24"/>
              </a:rPr>
              <a:t>paranoid</a:t>
            </a:r>
            <a:r>
              <a:rPr lang="en-US" sz="2400"/>
              <a:t> </a:t>
            </a:r>
            <a:r>
              <a:rPr lang="en-US" sz="2400" u="sng">
                <a:solidFill>
                  <a:schemeClr val="hlink"/>
                </a:solidFill>
                <a:hlinkClick r:id="rId25"/>
              </a:rPr>
              <a:t>ideation</a:t>
            </a:r>
            <a:r>
              <a:rPr lang="en-US" sz="2400"/>
              <a:t> or severe </a:t>
            </a:r>
            <a:r>
              <a:rPr lang="en-US" sz="2400" u="sng">
                <a:solidFill>
                  <a:schemeClr val="hlink"/>
                </a:solidFill>
                <a:hlinkClick r:id="rId26"/>
              </a:rPr>
              <a:t>dissociative</a:t>
            </a:r>
            <a:r>
              <a:rPr lang="en-US" sz="2400"/>
              <a:t> symptoms. </a:t>
            </a:r>
            <a:endParaRPr/>
          </a:p>
          <a:p>
            <a:pPr marL="411480" indent="-259080">
              <a:spcBef>
                <a:spcPts val="480"/>
              </a:spcBef>
              <a:buClr>
                <a:srgbClr val="595959"/>
              </a:buClr>
              <a:buSzPts val="2000"/>
              <a:buNone/>
            </a:pPr>
            <a:endParaRPr sz="2400"/>
          </a:p>
        </p:txBody>
      </p:sp>
    </p:spTree>
    <p:extLst>
      <p:ext uri="{BB962C8B-B14F-4D97-AF65-F5344CB8AC3E}">
        <p14:creationId xmlns:p14="http://schemas.microsoft.com/office/powerpoint/2010/main" val="356392814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11"/>
          <p:cNvSpPr txBox="1">
            <a:spLocks noGrp="1"/>
          </p:cNvSpPr>
          <p:nvPr>
            <p:ph type="title"/>
          </p:nvPr>
        </p:nvSpPr>
        <p:spPr>
          <a:xfrm>
            <a:off x="1158240" y="274639"/>
            <a:ext cx="9875520" cy="1142681"/>
          </a:xfrm>
          <a:prstGeom prst="rect">
            <a:avLst/>
          </a:prstGeom>
          <a:noFill/>
          <a:ln>
            <a:noFill/>
          </a:ln>
        </p:spPr>
        <p:txBody>
          <a:bodyPr spcFirstLastPara="1" vert="horz" wrap="square" lIns="109710" tIns="54840" rIns="109710" bIns="54840" rtlCol="0" anchor="ctr" anchorCtr="0">
            <a:normAutofit/>
          </a:bodyPr>
          <a:lstStyle/>
          <a:p>
            <a:pPr algn="ctr">
              <a:spcBef>
                <a:spcPts val="0"/>
              </a:spcBef>
              <a:buClr>
                <a:schemeClr val="dk2"/>
              </a:buClr>
              <a:buSzPts val="4000"/>
            </a:pPr>
            <a:endParaRPr/>
          </a:p>
        </p:txBody>
      </p:sp>
      <p:sp>
        <p:nvSpPr>
          <p:cNvPr id="174" name="Google Shape;174;p11"/>
          <p:cNvSpPr txBox="1">
            <a:spLocks noGrp="1"/>
          </p:cNvSpPr>
          <p:nvPr>
            <p:ph type="body" idx="1"/>
          </p:nvPr>
        </p:nvSpPr>
        <p:spPr>
          <a:xfrm>
            <a:off x="1158240" y="1600201"/>
            <a:ext cx="9875520" cy="4525963"/>
          </a:xfrm>
          <a:prstGeom prst="rect">
            <a:avLst/>
          </a:prstGeom>
          <a:noFill/>
          <a:ln>
            <a:noFill/>
          </a:ln>
        </p:spPr>
        <p:txBody>
          <a:bodyPr spcFirstLastPara="1" vert="horz" wrap="square" lIns="109710" tIns="54840" rIns="109710" bIns="54840" rtlCol="0" anchor="t" anchorCtr="0">
            <a:normAutofit/>
          </a:bodyPr>
          <a:lstStyle/>
          <a:p>
            <a:pPr marL="411480" indent="-411480">
              <a:spcBef>
                <a:spcPts val="0"/>
              </a:spcBef>
              <a:buClr>
                <a:srgbClr val="595959"/>
              </a:buClr>
              <a:buSzPts val="3200"/>
              <a:buNone/>
            </a:pPr>
            <a:r>
              <a:rPr lang="en-US">
                <a:latin typeface="Georgia"/>
                <a:ea typeface="Georgia"/>
                <a:cs typeface="Georgia"/>
                <a:sym typeface="Georgia"/>
              </a:rPr>
              <a:t>	</a:t>
            </a:r>
            <a:r>
              <a:rPr lang="en-US">
                <a:latin typeface="Arial"/>
                <a:ea typeface="Arial"/>
                <a:cs typeface="Arial"/>
                <a:sym typeface="Arial"/>
              </a:rPr>
              <a:t>“Borderline individuals are the psychological equivalent of third-degree-burn patients. They simply have, so to speak, no emotional skin. Even the slightest touch or movement can create immense suffering.”</a:t>
            </a:r>
            <a:endParaRPr>
              <a:latin typeface="Arial"/>
              <a:ea typeface="Arial"/>
              <a:cs typeface="Arial"/>
              <a:sym typeface="Arial"/>
            </a:endParaRPr>
          </a:p>
          <a:p>
            <a:pPr marL="411480" indent="-411480">
              <a:spcBef>
                <a:spcPts val="768"/>
              </a:spcBef>
              <a:buClr>
                <a:srgbClr val="595959"/>
              </a:buClr>
              <a:buSzPts val="3200"/>
              <a:buNone/>
            </a:pPr>
            <a:r>
              <a:rPr lang="en-US">
                <a:latin typeface="Arial"/>
                <a:ea typeface="Arial"/>
                <a:cs typeface="Arial"/>
                <a:sym typeface="Arial"/>
              </a:rPr>
              <a:t>						--Marsha Linehan</a:t>
            </a:r>
            <a:endParaRPr/>
          </a:p>
          <a:p>
            <a:pPr marL="411480" indent="-411480">
              <a:spcBef>
                <a:spcPts val="768"/>
              </a:spcBef>
              <a:buClr>
                <a:srgbClr val="595959"/>
              </a:buClr>
              <a:buSzPts val="3200"/>
              <a:buNone/>
            </a:pPr>
            <a:endParaRPr>
              <a:latin typeface="Courgette"/>
              <a:ea typeface="Courgette"/>
              <a:cs typeface="Courgette"/>
              <a:sym typeface="Courgette"/>
            </a:endParaRPr>
          </a:p>
        </p:txBody>
      </p:sp>
    </p:spTree>
    <p:extLst>
      <p:ext uri="{BB962C8B-B14F-4D97-AF65-F5344CB8AC3E}">
        <p14:creationId xmlns:p14="http://schemas.microsoft.com/office/powerpoint/2010/main" val="58915380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p12"/>
          <p:cNvSpPr txBox="1">
            <a:spLocks noGrp="1"/>
          </p:cNvSpPr>
          <p:nvPr>
            <p:ph type="body" idx="1"/>
          </p:nvPr>
        </p:nvSpPr>
        <p:spPr>
          <a:xfrm>
            <a:off x="1158240" y="1600201"/>
            <a:ext cx="9875520" cy="4525963"/>
          </a:xfrm>
          <a:prstGeom prst="rect">
            <a:avLst/>
          </a:prstGeom>
          <a:noFill/>
          <a:ln>
            <a:noFill/>
          </a:ln>
        </p:spPr>
        <p:txBody>
          <a:bodyPr spcFirstLastPara="1" vert="horz" wrap="square" lIns="109710" tIns="54840" rIns="109710" bIns="54840" rtlCol="0" anchor="t" anchorCtr="0">
            <a:normAutofit/>
          </a:bodyPr>
          <a:lstStyle/>
          <a:p>
            <a:pPr marL="411480" indent="-411480">
              <a:spcBef>
                <a:spcPts val="0"/>
              </a:spcBef>
              <a:buClr>
                <a:srgbClr val="595959"/>
              </a:buClr>
              <a:buSzPts val="3200"/>
              <a:buFont typeface="Arial"/>
              <a:buChar char="•"/>
            </a:pPr>
            <a:r>
              <a:rPr lang="en-US"/>
              <a:t>Based on a bio-social theory of BPD.</a:t>
            </a:r>
            <a:endParaRPr/>
          </a:p>
          <a:p>
            <a:pPr marL="891540" lvl="1" indent="-129540">
              <a:spcBef>
                <a:spcPts val="672"/>
              </a:spcBef>
              <a:buClr>
                <a:srgbClr val="595959"/>
              </a:buClr>
              <a:buSzPts val="2800"/>
              <a:buNone/>
            </a:pPr>
            <a:endParaRPr/>
          </a:p>
        </p:txBody>
      </p:sp>
      <p:grpSp>
        <p:nvGrpSpPr>
          <p:cNvPr id="182" name="Google Shape;182;p12"/>
          <p:cNvGrpSpPr/>
          <p:nvPr/>
        </p:nvGrpSpPr>
        <p:grpSpPr>
          <a:xfrm>
            <a:off x="1249680" y="2277752"/>
            <a:ext cx="9887623" cy="4155916"/>
            <a:chOff x="0" y="1072626"/>
            <a:chExt cx="8239686" cy="3463263"/>
          </a:xfrm>
        </p:grpSpPr>
        <p:sp>
          <p:nvSpPr>
            <p:cNvPr id="183" name="Google Shape;183;p12"/>
            <p:cNvSpPr/>
            <p:nvPr/>
          </p:nvSpPr>
          <p:spPr>
            <a:xfrm>
              <a:off x="0" y="1672516"/>
              <a:ext cx="1865560" cy="1865560"/>
            </a:xfrm>
            <a:prstGeom prst="ellipse">
              <a:avLst/>
            </a:prstGeom>
            <a:solidFill>
              <a:schemeClr val="accent1"/>
            </a:solidFill>
            <a:ln w="25400" cap="flat" cmpd="sng">
              <a:solidFill>
                <a:schemeClr val="lt1"/>
              </a:solidFill>
              <a:prstDash val="solid"/>
              <a:round/>
              <a:headEnd type="none" w="sm" len="sm"/>
              <a:tailEnd type="none" w="sm" len="sm"/>
            </a:ln>
          </p:spPr>
          <p:txBody>
            <a:bodyPr spcFirstLastPara="1" wrap="square" lIns="109710" tIns="109710" rIns="109710" bIns="109710" anchor="ctr" anchorCtr="0">
              <a:noAutofit/>
            </a:bodyPr>
            <a:lstStyle/>
            <a:p>
              <a:endParaRPr sz="2160"/>
            </a:p>
          </p:txBody>
        </p:sp>
        <p:sp>
          <p:nvSpPr>
            <p:cNvPr id="184" name="Google Shape;184;p12"/>
            <p:cNvSpPr txBox="1"/>
            <p:nvPr/>
          </p:nvSpPr>
          <p:spPr>
            <a:xfrm>
              <a:off x="273205" y="1945721"/>
              <a:ext cx="1319150" cy="1319150"/>
            </a:xfrm>
            <a:prstGeom prst="rect">
              <a:avLst/>
            </a:prstGeom>
            <a:noFill/>
            <a:ln>
              <a:noFill/>
            </a:ln>
          </p:spPr>
          <p:txBody>
            <a:bodyPr spcFirstLastPara="1" wrap="square" lIns="30480" tIns="30480" rIns="30480" bIns="30480" anchor="ctr" anchorCtr="0">
              <a:noAutofit/>
            </a:bodyPr>
            <a:lstStyle/>
            <a:p>
              <a:pPr algn="ctr">
                <a:lnSpc>
                  <a:spcPct val="90000"/>
                </a:lnSpc>
              </a:pPr>
              <a:r>
                <a:rPr lang="en-US" sz="2400">
                  <a:solidFill>
                    <a:schemeClr val="lt1"/>
                  </a:solidFill>
                  <a:latin typeface="Calibri"/>
                  <a:ea typeface="Calibri"/>
                  <a:cs typeface="Calibri"/>
                  <a:sym typeface="Calibri"/>
                </a:rPr>
                <a:t>Emotionally Vulnerable Person</a:t>
              </a:r>
              <a:endParaRPr sz="2400">
                <a:solidFill>
                  <a:schemeClr val="lt1"/>
                </a:solidFill>
                <a:latin typeface="Calibri"/>
                <a:ea typeface="Calibri"/>
                <a:cs typeface="Calibri"/>
                <a:sym typeface="Calibri"/>
              </a:endParaRPr>
            </a:p>
          </p:txBody>
        </p:sp>
        <p:sp>
          <p:nvSpPr>
            <p:cNvPr id="185" name="Google Shape;185;p12"/>
            <p:cNvSpPr/>
            <p:nvPr/>
          </p:nvSpPr>
          <p:spPr>
            <a:xfrm>
              <a:off x="2019575" y="2452547"/>
              <a:ext cx="368743" cy="323071"/>
            </a:xfrm>
            <a:prstGeom prst="mathPlus">
              <a:avLst>
                <a:gd name="adj1" fmla="val 23520"/>
              </a:avLst>
            </a:prstGeom>
            <a:solidFill>
              <a:srgbClr val="B5AABC"/>
            </a:solidFill>
            <a:ln>
              <a:noFill/>
            </a:ln>
          </p:spPr>
          <p:txBody>
            <a:bodyPr spcFirstLastPara="1" wrap="square" lIns="109710" tIns="109710" rIns="109710" bIns="109710" anchor="ctr" anchorCtr="0">
              <a:noAutofit/>
            </a:bodyPr>
            <a:lstStyle/>
            <a:p>
              <a:endParaRPr sz="2160"/>
            </a:p>
          </p:txBody>
        </p:sp>
        <p:sp>
          <p:nvSpPr>
            <p:cNvPr id="186" name="Google Shape;186;p12"/>
            <p:cNvSpPr txBox="1"/>
            <p:nvPr/>
          </p:nvSpPr>
          <p:spPr>
            <a:xfrm>
              <a:off x="2068452" y="2576089"/>
              <a:ext cx="270989" cy="75987"/>
            </a:xfrm>
            <a:prstGeom prst="rect">
              <a:avLst/>
            </a:prstGeom>
            <a:noFill/>
            <a:ln>
              <a:noFill/>
            </a:ln>
          </p:spPr>
          <p:txBody>
            <a:bodyPr spcFirstLastPara="1" wrap="square" lIns="0" tIns="0" rIns="0" bIns="0" anchor="ctr" anchorCtr="0">
              <a:noAutofit/>
            </a:bodyPr>
            <a:lstStyle/>
            <a:p>
              <a:pPr algn="ctr">
                <a:lnSpc>
                  <a:spcPct val="90000"/>
                </a:lnSpc>
              </a:pPr>
              <a:endParaRPr sz="600">
                <a:solidFill>
                  <a:schemeClr val="lt1"/>
                </a:solidFill>
                <a:latin typeface="Calibri"/>
                <a:ea typeface="Calibri"/>
                <a:cs typeface="Calibri"/>
                <a:sym typeface="Calibri"/>
              </a:endParaRPr>
            </a:p>
          </p:txBody>
        </p:sp>
        <p:sp>
          <p:nvSpPr>
            <p:cNvPr id="187" name="Google Shape;187;p12"/>
            <p:cNvSpPr/>
            <p:nvPr/>
          </p:nvSpPr>
          <p:spPr>
            <a:xfrm>
              <a:off x="2590799" y="1786828"/>
              <a:ext cx="2070436" cy="1818268"/>
            </a:xfrm>
            <a:prstGeom prst="ellipse">
              <a:avLst/>
            </a:prstGeom>
            <a:solidFill>
              <a:schemeClr val="accent1"/>
            </a:solidFill>
            <a:ln w="25400" cap="flat" cmpd="sng">
              <a:solidFill>
                <a:schemeClr val="lt1"/>
              </a:solidFill>
              <a:prstDash val="solid"/>
              <a:round/>
              <a:headEnd type="none" w="sm" len="sm"/>
              <a:tailEnd type="none" w="sm" len="sm"/>
            </a:ln>
          </p:spPr>
          <p:txBody>
            <a:bodyPr spcFirstLastPara="1" wrap="square" lIns="109710" tIns="109710" rIns="109710" bIns="109710" anchor="ctr" anchorCtr="0">
              <a:noAutofit/>
            </a:bodyPr>
            <a:lstStyle/>
            <a:p>
              <a:endParaRPr sz="2160"/>
            </a:p>
          </p:txBody>
        </p:sp>
        <p:sp>
          <p:nvSpPr>
            <p:cNvPr id="188" name="Google Shape;188;p12"/>
            <p:cNvSpPr txBox="1"/>
            <p:nvPr/>
          </p:nvSpPr>
          <p:spPr>
            <a:xfrm>
              <a:off x="2894007" y="2053107"/>
              <a:ext cx="1464020" cy="1285710"/>
            </a:xfrm>
            <a:prstGeom prst="rect">
              <a:avLst/>
            </a:prstGeom>
            <a:noFill/>
            <a:ln>
              <a:noFill/>
            </a:ln>
          </p:spPr>
          <p:txBody>
            <a:bodyPr spcFirstLastPara="1" wrap="square" lIns="30480" tIns="30480" rIns="30480" bIns="30480" anchor="ctr" anchorCtr="0">
              <a:noAutofit/>
            </a:bodyPr>
            <a:lstStyle/>
            <a:p>
              <a:pPr algn="ctr">
                <a:lnSpc>
                  <a:spcPct val="90000"/>
                </a:lnSpc>
              </a:pPr>
              <a:r>
                <a:rPr lang="en-US" sz="2400">
                  <a:solidFill>
                    <a:schemeClr val="lt1"/>
                  </a:solidFill>
                  <a:latin typeface="Calibri"/>
                  <a:ea typeface="Calibri"/>
                  <a:cs typeface="Calibri"/>
                  <a:sym typeface="Calibri"/>
                </a:rPr>
                <a:t>An invalidating Environment</a:t>
              </a:r>
              <a:endParaRPr sz="2400">
                <a:solidFill>
                  <a:schemeClr val="lt1"/>
                </a:solidFill>
                <a:latin typeface="Calibri"/>
                <a:ea typeface="Calibri"/>
                <a:cs typeface="Calibri"/>
                <a:sym typeface="Calibri"/>
              </a:endParaRPr>
            </a:p>
          </p:txBody>
        </p:sp>
        <p:sp>
          <p:nvSpPr>
            <p:cNvPr id="189" name="Google Shape;189;p12"/>
            <p:cNvSpPr/>
            <p:nvPr/>
          </p:nvSpPr>
          <p:spPr>
            <a:xfrm>
              <a:off x="4730572" y="2325426"/>
              <a:ext cx="505868" cy="590709"/>
            </a:xfrm>
            <a:prstGeom prst="mathEqual">
              <a:avLst>
                <a:gd name="adj1" fmla="val 23520"/>
                <a:gd name="adj2" fmla="val 11760"/>
              </a:avLst>
            </a:prstGeom>
            <a:solidFill>
              <a:srgbClr val="B5AABC"/>
            </a:solidFill>
            <a:ln>
              <a:noFill/>
            </a:ln>
          </p:spPr>
          <p:txBody>
            <a:bodyPr spcFirstLastPara="1" wrap="square" lIns="109710" tIns="109710" rIns="109710" bIns="109710" anchor="ctr" anchorCtr="0">
              <a:noAutofit/>
            </a:bodyPr>
            <a:lstStyle/>
            <a:p>
              <a:endParaRPr sz="2160"/>
            </a:p>
          </p:txBody>
        </p:sp>
        <p:sp>
          <p:nvSpPr>
            <p:cNvPr id="190" name="Google Shape;190;p12"/>
            <p:cNvSpPr txBox="1"/>
            <p:nvPr/>
          </p:nvSpPr>
          <p:spPr>
            <a:xfrm>
              <a:off x="4797625" y="2447112"/>
              <a:ext cx="371762" cy="347337"/>
            </a:xfrm>
            <a:prstGeom prst="rect">
              <a:avLst/>
            </a:prstGeom>
            <a:noFill/>
            <a:ln>
              <a:noFill/>
            </a:ln>
          </p:spPr>
          <p:txBody>
            <a:bodyPr spcFirstLastPara="1" wrap="square" lIns="0" tIns="0" rIns="0" bIns="0" anchor="ctr" anchorCtr="0">
              <a:noAutofit/>
            </a:bodyPr>
            <a:lstStyle/>
            <a:p>
              <a:pPr algn="ctr">
                <a:lnSpc>
                  <a:spcPct val="90000"/>
                </a:lnSpc>
              </a:pPr>
              <a:endParaRPr sz="2880">
                <a:solidFill>
                  <a:schemeClr val="lt1"/>
                </a:solidFill>
                <a:latin typeface="Calibri"/>
                <a:ea typeface="Calibri"/>
                <a:cs typeface="Calibri"/>
                <a:sym typeface="Calibri"/>
              </a:endParaRPr>
            </a:p>
          </p:txBody>
        </p:sp>
        <p:sp>
          <p:nvSpPr>
            <p:cNvPr id="191" name="Google Shape;191;p12"/>
            <p:cNvSpPr/>
            <p:nvPr/>
          </p:nvSpPr>
          <p:spPr>
            <a:xfrm>
              <a:off x="5355493" y="1072626"/>
              <a:ext cx="2884193" cy="3463263"/>
            </a:xfrm>
            <a:prstGeom prst="ellipse">
              <a:avLst/>
            </a:prstGeom>
            <a:solidFill>
              <a:schemeClr val="accent1"/>
            </a:solidFill>
            <a:ln w="25400" cap="flat" cmpd="sng">
              <a:solidFill>
                <a:schemeClr val="lt1"/>
              </a:solidFill>
              <a:prstDash val="solid"/>
              <a:round/>
              <a:headEnd type="none" w="sm" len="sm"/>
              <a:tailEnd type="none" w="sm" len="sm"/>
            </a:ln>
          </p:spPr>
          <p:txBody>
            <a:bodyPr spcFirstLastPara="1" wrap="square" lIns="109710" tIns="109710" rIns="109710" bIns="109710" anchor="ctr" anchorCtr="0">
              <a:noAutofit/>
            </a:bodyPr>
            <a:lstStyle/>
            <a:p>
              <a:endParaRPr sz="2160"/>
            </a:p>
          </p:txBody>
        </p:sp>
        <p:sp>
          <p:nvSpPr>
            <p:cNvPr id="192" name="Google Shape;192;p12"/>
            <p:cNvSpPr txBox="1"/>
            <p:nvPr/>
          </p:nvSpPr>
          <p:spPr>
            <a:xfrm>
              <a:off x="5777873" y="1579809"/>
              <a:ext cx="2039433" cy="2448897"/>
            </a:xfrm>
            <a:prstGeom prst="rect">
              <a:avLst/>
            </a:prstGeom>
            <a:noFill/>
            <a:ln>
              <a:noFill/>
            </a:ln>
          </p:spPr>
          <p:txBody>
            <a:bodyPr spcFirstLastPara="1" wrap="square" lIns="36570" tIns="36570" rIns="36570" bIns="36570" anchor="ctr" anchorCtr="0">
              <a:noAutofit/>
            </a:bodyPr>
            <a:lstStyle/>
            <a:p>
              <a:pPr algn="ctr">
                <a:lnSpc>
                  <a:spcPct val="90000"/>
                </a:lnSpc>
              </a:pPr>
              <a:r>
                <a:rPr lang="en-US" sz="2880">
                  <a:solidFill>
                    <a:schemeClr val="lt1"/>
                  </a:solidFill>
                  <a:latin typeface="Calibri"/>
                  <a:ea typeface="Calibri"/>
                  <a:cs typeface="Calibri"/>
                  <a:sym typeface="Calibri"/>
                </a:rPr>
                <a:t>Problems w/</a:t>
              </a:r>
              <a:endParaRPr sz="2160"/>
            </a:p>
            <a:p>
              <a:pPr algn="ctr">
                <a:lnSpc>
                  <a:spcPct val="90000"/>
                </a:lnSpc>
                <a:spcBef>
                  <a:spcPts val="1008"/>
                </a:spcBef>
              </a:pPr>
              <a:r>
                <a:rPr lang="en-US" sz="2400">
                  <a:solidFill>
                    <a:schemeClr val="lt1"/>
                  </a:solidFill>
                  <a:latin typeface="Calibri"/>
                  <a:ea typeface="Calibri"/>
                  <a:cs typeface="Calibri"/>
                  <a:sym typeface="Calibri"/>
                </a:rPr>
                <a:t>1.  Ability to Understand &amp; label feelings.</a:t>
              </a:r>
              <a:endParaRPr sz="2160"/>
            </a:p>
            <a:p>
              <a:pPr algn="ctr">
                <a:lnSpc>
                  <a:spcPct val="90000"/>
                </a:lnSpc>
                <a:spcBef>
                  <a:spcPts val="840"/>
                </a:spcBef>
              </a:pPr>
              <a:r>
                <a:rPr lang="en-US" sz="2400">
                  <a:solidFill>
                    <a:schemeClr val="lt1"/>
                  </a:solidFill>
                  <a:latin typeface="Calibri"/>
                  <a:ea typeface="Calibri"/>
                  <a:cs typeface="Calibri"/>
                  <a:sym typeface="Calibri"/>
                </a:rPr>
                <a:t>2.  Coping skills.</a:t>
              </a:r>
              <a:endParaRPr sz="2160"/>
            </a:p>
            <a:p>
              <a:pPr algn="ctr">
                <a:lnSpc>
                  <a:spcPct val="90000"/>
                </a:lnSpc>
                <a:spcBef>
                  <a:spcPts val="840"/>
                </a:spcBef>
              </a:pPr>
              <a:r>
                <a:rPr lang="en-US" sz="2400">
                  <a:solidFill>
                    <a:schemeClr val="lt1"/>
                  </a:solidFill>
                  <a:latin typeface="Calibri"/>
                  <a:ea typeface="Calibri"/>
                  <a:cs typeface="Calibri"/>
                  <a:sym typeface="Calibri"/>
                </a:rPr>
                <a:t>3.  Emotion modulation.</a:t>
              </a:r>
              <a:endParaRPr sz="2160"/>
            </a:p>
          </p:txBody>
        </p:sp>
      </p:grpSp>
      <p:sp>
        <p:nvSpPr>
          <p:cNvPr id="193" name="Google Shape;193;p12"/>
          <p:cNvSpPr txBox="1">
            <a:spLocks noGrp="1"/>
          </p:cNvSpPr>
          <p:nvPr>
            <p:ph type="title"/>
          </p:nvPr>
        </p:nvSpPr>
        <p:spPr>
          <a:xfrm>
            <a:off x="1158240" y="274639"/>
            <a:ext cx="9875520" cy="1142681"/>
          </a:xfrm>
          <a:prstGeom prst="rect">
            <a:avLst/>
          </a:prstGeom>
          <a:noFill/>
          <a:ln>
            <a:noFill/>
          </a:ln>
        </p:spPr>
        <p:txBody>
          <a:bodyPr spcFirstLastPara="1" vert="horz" wrap="square" lIns="109710" tIns="54840" rIns="109710" bIns="54840" rtlCol="0" anchor="ctr" anchorCtr="0">
            <a:normAutofit/>
          </a:bodyPr>
          <a:lstStyle/>
          <a:p>
            <a:pPr algn="ctr">
              <a:spcBef>
                <a:spcPts val="0"/>
              </a:spcBef>
              <a:buClr>
                <a:schemeClr val="dk2"/>
              </a:buClr>
              <a:buSzPts val="4000"/>
            </a:pPr>
            <a:endParaRPr/>
          </a:p>
        </p:txBody>
      </p:sp>
    </p:spTree>
    <p:extLst>
      <p:ext uri="{BB962C8B-B14F-4D97-AF65-F5344CB8AC3E}">
        <p14:creationId xmlns:p14="http://schemas.microsoft.com/office/powerpoint/2010/main" val="115449182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13"/>
          <p:cNvSpPr txBox="1">
            <a:spLocks noGrp="1"/>
          </p:cNvSpPr>
          <p:nvPr>
            <p:ph type="title"/>
          </p:nvPr>
        </p:nvSpPr>
        <p:spPr>
          <a:xfrm>
            <a:off x="1158240" y="274639"/>
            <a:ext cx="9875520" cy="1142681"/>
          </a:xfrm>
          <a:prstGeom prst="rect">
            <a:avLst/>
          </a:prstGeom>
          <a:noFill/>
          <a:ln>
            <a:noFill/>
          </a:ln>
        </p:spPr>
        <p:txBody>
          <a:bodyPr spcFirstLastPara="1" vert="horz" wrap="square" lIns="109710" tIns="54840" rIns="109710" bIns="54840" rtlCol="0" anchor="ctr" anchorCtr="0">
            <a:normAutofit/>
          </a:bodyPr>
          <a:lstStyle/>
          <a:p>
            <a:pPr algn="ctr">
              <a:spcBef>
                <a:spcPts val="0"/>
              </a:spcBef>
              <a:buClr>
                <a:schemeClr val="dk2"/>
              </a:buClr>
              <a:buSzPts val="4000"/>
            </a:pPr>
            <a:endParaRPr/>
          </a:p>
        </p:txBody>
      </p:sp>
      <p:pic>
        <p:nvPicPr>
          <p:cNvPr id="200" name="Google Shape;200;p13"/>
          <p:cNvPicPr preferRelativeResize="0"/>
          <p:nvPr/>
        </p:nvPicPr>
        <p:blipFill rotWithShape="1">
          <a:blip r:embed="rId3">
            <a:alphaModFix/>
          </a:blip>
          <a:srcRect/>
          <a:stretch/>
        </p:blipFill>
        <p:spPr>
          <a:xfrm>
            <a:off x="1600941" y="495047"/>
            <a:ext cx="8670407" cy="5684489"/>
          </a:xfrm>
          <a:prstGeom prst="rect">
            <a:avLst/>
          </a:prstGeom>
          <a:noFill/>
          <a:ln>
            <a:noFill/>
          </a:ln>
        </p:spPr>
      </p:pic>
    </p:spTree>
    <p:extLst>
      <p:ext uri="{BB962C8B-B14F-4D97-AF65-F5344CB8AC3E}">
        <p14:creationId xmlns:p14="http://schemas.microsoft.com/office/powerpoint/2010/main" val="179867542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Points</a:t>
            </a:r>
          </a:p>
        </p:txBody>
      </p:sp>
      <p:sp>
        <p:nvSpPr>
          <p:cNvPr id="3" name="Content Placeholder 2"/>
          <p:cNvSpPr>
            <a:spLocks noGrp="1"/>
          </p:cNvSpPr>
          <p:nvPr>
            <p:ph idx="1"/>
          </p:nvPr>
        </p:nvSpPr>
        <p:spPr/>
        <p:txBody>
          <a:bodyPr/>
          <a:lstStyle/>
          <a:p>
            <a:r>
              <a:rPr lang="en-US" dirty="0"/>
              <a:t>Too much structure,  and too much compassion don’t work</a:t>
            </a:r>
          </a:p>
          <a:p>
            <a:r>
              <a:rPr lang="en-US" dirty="0"/>
              <a:t>Bio-social theory</a:t>
            </a:r>
          </a:p>
          <a:p>
            <a:r>
              <a:rPr lang="en-US" dirty="0"/>
              <a:t>Importance of acceptance and change</a:t>
            </a:r>
          </a:p>
        </p:txBody>
      </p:sp>
      <p:sp>
        <p:nvSpPr>
          <p:cNvPr id="5" name="Slide Number Placeholder 4"/>
          <p:cNvSpPr>
            <a:spLocks noGrp="1"/>
          </p:cNvSpPr>
          <p:nvPr>
            <p:ph type="sldNum" sz="quarter" idx="12"/>
          </p:nvPr>
        </p:nvSpPr>
        <p:spPr/>
        <p:txBody>
          <a:bodyPr/>
          <a:lstStyle/>
          <a:p>
            <a:fld id="{7395BF2A-C319-4F29-873E-1ABED09E0044}" type="slidenum">
              <a:rPr lang="en-US" smtClean="0"/>
              <a:pPr/>
              <a:t>48</a:t>
            </a:fld>
            <a:endParaRPr lang="en-US" dirty="0"/>
          </a:p>
        </p:txBody>
      </p:sp>
    </p:spTree>
    <p:extLst>
      <p:ext uri="{BB962C8B-B14F-4D97-AF65-F5344CB8AC3E}">
        <p14:creationId xmlns:p14="http://schemas.microsoft.com/office/powerpoint/2010/main" val="7141490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p14"/>
          <p:cNvSpPr txBox="1">
            <a:spLocks noGrp="1"/>
          </p:cNvSpPr>
          <p:nvPr>
            <p:ph type="title"/>
          </p:nvPr>
        </p:nvSpPr>
        <p:spPr>
          <a:xfrm>
            <a:off x="1158240" y="274639"/>
            <a:ext cx="9875520" cy="1142681"/>
          </a:xfrm>
          <a:prstGeom prst="rect">
            <a:avLst/>
          </a:prstGeom>
          <a:noFill/>
          <a:ln>
            <a:noFill/>
          </a:ln>
        </p:spPr>
        <p:txBody>
          <a:bodyPr spcFirstLastPara="1" vert="horz" wrap="square" lIns="109710" tIns="54840" rIns="109710" bIns="54840" rtlCol="0" anchor="ctr" anchorCtr="0">
            <a:normAutofit/>
          </a:bodyPr>
          <a:lstStyle/>
          <a:p>
            <a:pPr algn="ctr">
              <a:spcBef>
                <a:spcPts val="0"/>
              </a:spcBef>
              <a:buClr>
                <a:schemeClr val="dk2"/>
              </a:buClr>
              <a:buSzPts val="4000"/>
            </a:pPr>
            <a:r>
              <a:rPr lang="en-US"/>
              <a:t>WHY DBT?</a:t>
            </a:r>
            <a:endParaRPr/>
          </a:p>
        </p:txBody>
      </p:sp>
      <p:sp>
        <p:nvSpPr>
          <p:cNvPr id="207" name="Google Shape;207;p14"/>
          <p:cNvSpPr txBox="1">
            <a:spLocks noGrp="1"/>
          </p:cNvSpPr>
          <p:nvPr>
            <p:ph type="body" idx="1"/>
          </p:nvPr>
        </p:nvSpPr>
        <p:spPr>
          <a:xfrm>
            <a:off x="1158240" y="1600201"/>
            <a:ext cx="9875520" cy="4525963"/>
          </a:xfrm>
          <a:prstGeom prst="rect">
            <a:avLst/>
          </a:prstGeom>
          <a:noFill/>
          <a:ln>
            <a:noFill/>
          </a:ln>
        </p:spPr>
        <p:txBody>
          <a:bodyPr spcFirstLastPara="1" vert="horz" wrap="square" lIns="109710" tIns="54840" rIns="109710" bIns="54840" rtlCol="0" anchor="t" anchorCtr="0">
            <a:normAutofit/>
          </a:bodyPr>
          <a:lstStyle/>
          <a:p>
            <a:pPr marL="411480" indent="-411480">
              <a:lnSpc>
                <a:spcPct val="80000"/>
              </a:lnSpc>
              <a:spcBef>
                <a:spcPts val="0"/>
              </a:spcBef>
              <a:buClr>
                <a:srgbClr val="595959"/>
              </a:buClr>
              <a:buSzPts val="2480"/>
              <a:buNone/>
            </a:pPr>
            <a:r>
              <a:rPr lang="en-US" sz="2976"/>
              <a:t>- BPD has a biological basis, which affects emotional regulation. Social environments may reinforce their dysfunctional behaviour (Biosocial theory). </a:t>
            </a:r>
            <a:endParaRPr/>
          </a:p>
          <a:p>
            <a:pPr marL="411480" indent="-411480">
              <a:lnSpc>
                <a:spcPct val="80000"/>
              </a:lnSpc>
              <a:spcBef>
                <a:spcPts val="595"/>
              </a:spcBef>
              <a:buClr>
                <a:srgbClr val="595959"/>
              </a:buClr>
              <a:buSzPts val="2480"/>
              <a:buFont typeface="Calibri"/>
              <a:buChar char="-"/>
            </a:pPr>
            <a:r>
              <a:rPr lang="en-US" sz="2976"/>
              <a:t>DBT encourages clients to be aware of the current moment and accept reality.</a:t>
            </a:r>
            <a:endParaRPr/>
          </a:p>
          <a:p>
            <a:pPr marL="411480" indent="-411480">
              <a:lnSpc>
                <a:spcPct val="80000"/>
              </a:lnSpc>
              <a:spcBef>
                <a:spcPts val="595"/>
              </a:spcBef>
              <a:buClr>
                <a:srgbClr val="595959"/>
              </a:buClr>
              <a:buSzPts val="2480"/>
              <a:buFont typeface="Calibri"/>
              <a:buChar char="-"/>
            </a:pPr>
            <a:r>
              <a:rPr lang="en-US" sz="2976"/>
              <a:t>DBT tries to replace rigid/dichotomous worldviews. It emphasizes the importance of a more holistic approach to life. </a:t>
            </a:r>
            <a:endParaRPr/>
          </a:p>
          <a:p>
            <a:pPr marL="411480" indent="-411480">
              <a:lnSpc>
                <a:spcPct val="80000"/>
              </a:lnSpc>
              <a:spcBef>
                <a:spcPts val="595"/>
              </a:spcBef>
              <a:buClr>
                <a:srgbClr val="595959"/>
              </a:buClr>
              <a:buSzPts val="2480"/>
              <a:buFont typeface="Calibri"/>
              <a:buChar char="-"/>
            </a:pPr>
            <a:r>
              <a:rPr lang="en-US" sz="2976"/>
              <a:t>DBT also stresses that balance is important in life. Clients should achieve a middle ground  between reason and emotion. </a:t>
            </a:r>
            <a:endParaRPr/>
          </a:p>
          <a:p>
            <a:pPr marL="411480" indent="-222504">
              <a:lnSpc>
                <a:spcPct val="80000"/>
              </a:lnSpc>
              <a:spcBef>
                <a:spcPts val="595"/>
              </a:spcBef>
              <a:buClr>
                <a:srgbClr val="595959"/>
              </a:buClr>
              <a:buSzPts val="2480"/>
              <a:buNone/>
            </a:pPr>
            <a:endParaRPr sz="2976"/>
          </a:p>
        </p:txBody>
      </p:sp>
    </p:spTree>
    <p:extLst>
      <p:ext uri="{BB962C8B-B14F-4D97-AF65-F5344CB8AC3E}">
        <p14:creationId xmlns:p14="http://schemas.microsoft.com/office/powerpoint/2010/main" val="12611364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3440" y="465138"/>
            <a:ext cx="10515600" cy="1325563"/>
          </a:xfrm>
        </p:spPr>
        <p:txBody>
          <a:bodyPr/>
          <a:lstStyle/>
          <a:p>
            <a:r>
              <a:rPr lang="en-US"/>
              <a:t>Psychotherapy</a:t>
            </a:r>
            <a:endParaRPr lang="en-US" dirty="0"/>
          </a:p>
        </p:txBody>
      </p:sp>
      <p:sp>
        <p:nvSpPr>
          <p:cNvPr id="3" name="Content Placeholder 2"/>
          <p:cNvSpPr>
            <a:spLocks noGrp="1"/>
          </p:cNvSpPr>
          <p:nvPr>
            <p:ph idx="1"/>
          </p:nvPr>
        </p:nvSpPr>
        <p:spPr/>
        <p:txBody>
          <a:bodyPr/>
          <a:lstStyle/>
          <a:p>
            <a:r>
              <a:rPr lang="en-US"/>
              <a:t>2</a:t>
            </a:r>
            <a:r>
              <a:rPr lang="en-US" baseline="30000"/>
              <a:t>nd</a:t>
            </a:r>
            <a:r>
              <a:rPr lang="en-US"/>
              <a:t> wave – Cognitive Behaviour Therapy, REBT</a:t>
            </a:r>
          </a:p>
          <a:p>
            <a:endParaRPr lang="en-US" dirty="0"/>
          </a:p>
        </p:txBody>
      </p:sp>
      <p:sp>
        <p:nvSpPr>
          <p:cNvPr id="4" name="AutoShape 2" descr="I think, therefore I am - Wordz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I think, therefore I am - Wordz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10" descr="data:image/jpeg;base64,/9j/4AAQSkZJRgABAQAAAQABAAD/2wCEAAkGBxQUEhYUFBQXFxYYGB4cGRkZGRseIBwZIB4hGx4gHxsgHikhGiAmHhgYIzIiJiosLy8vICA1OjUtOSkuLywBCgoKDg0OHBAQHC4nISYuLjQuLi4uMC4uLiwwMC4sMC4uLi4wLi4uLy4uLi8sLi4uLi4uLi4uLjcuLi4uNy4uLv/AABEIAJ0BQQMBIgACEQEDEQH/xAAcAAABBQEBAQAAAAAAAAAAAAAGAAMEBQcCAQj/xABLEAACAQIDBQQECgcGBQQDAAABAgMAEQQSIQUGEzFBIlFhcTJTgZEUFiNScpKhwdHhBxczNEKxshUkYmOCokNzk8Lig6PS8HSElP/EABoBAAMBAQEBAAAAAAAAAAAAAAABAgMEBQb/xAAyEQACAQICCAQHAAIDAAAAAAAAAQIDERIxBBMUIUFRYXEyM8HwBRUikaGx0SOBUuHx/9oADAMBAAIRAxEAPwAC2dgXmlWKO2Zr2ubDQX5+yr/4hYvui/6n/jUPcn99h82/pNa8xsLV50IJq7Pd0vSp0pqMTLDuFix6r/qH/wCNeHcTFf5X1z/8a1Ei9Ox4S9zoqgXLNoB5mq1aObb6vQyj4jYr/K+v/wCNSIv0cY5hcJHbvL2H2itSTEBf2Sj/AJsg1P0YzyHi3uqvx8otxJnuvz5nCp7MxCfVFGBBt9XoZ2+4GJHOXCg93HH4Vwu4uIJsJsL/ANcfhRa+9WDQ2E6n/lxyuPeqW+2mX3twrNrKR9KGYD+g0avoG31egOv+jnGgXCxMO9ZL/dUJtzcSNLR/X/Kj7BY1JO1h5A1uZhe5Hmo7Q9q1YDGLJ+1USdM4sHB9mh8qnCituqdDMviXiu6P6/5V4dzcT/l/X/KtNmwhUZkOePvAsQe5h0NQ3QHoaMKDbqvQz/4mYn/L+v8A+NQdr7Cmw4VpclnJAytfUam+njWnZe/+VCf6Qj2IR/jb+QpOKSNqGl1J1FF2AqlSpVmekKlSpUAKlT2DwryuscalnY2VR1P8h5mrKHdmd3RECMZCclm0KLo0lyNIr/xHn0vQ7cWS5xWbKelREmz9no2SXFSub2LxRjhg+Ga7OPECqR8M1mdVdowxGfKbWvpc2sDa1AlUTGKVOx4Z2UsqOyjmwUkDzIFhVhFsfNFGUZ2nkkKrCI2HZH8Wc6d3l1o3cQc0syqpU+MHIXMYRmcXuqqSdOtgOXjTLLY2III5g9DTLueUqcEDlC4RsgNi2U5QfFrWFenDPYnI9hYk5TYA6C5tpc8u+gLoapU7PhnT00dOvaVhp7RSnwzpbOjrflmUrfyuNaAuhqlXcMTMwVVZmPIKCT7hrXr4dxzRhY2N1I7XdqOfhQF0N0qe+CSXtw3vcC2Rr3PIWtzPdXjYZwGJRwFNmOU2U9xNtD4GgWJDVKpuxtnGeVYwbLzdzYBIx6TEnQWH22qdtjZMUUQdZHLSOeEjKATD0kcc0zG9h1FjSbV7Cc0nYpKVKlQUKrHd3FvFiYZIzZlbT2gqfsJquqVsr9vH9MVdPxIyr+VLsz6C/tOXvpVFpV6Z8wYxuV++w+bf0mtZasm3KH99h82/pNa4kRYgDqbVw0vCel8R8xdh7DxAguxyxqLs3d3ADqTyArzEzFyt1so1SLu8W1sW6knRfeT1insci+hEbG38c3Jj45fRA77+FBG920zKzYaNrRrpOwPpt6kH5g0zW5kEchro0cCHNs73kkphgrfOnYXQf8pf4z/jbTuB50LnD8SQyTM0z3PbkYsfZfRR4DSpQiHgB0pjFg6RqRduf0am/Idjl8bGumYX7gL/AMqbhxccnI6nodD7jVZPhcjADtAd3WliFBAuugPPu6UrCuWOKw6EggEMOTKcrDyI1FWezt4ZYj/eM0yC3yij5Zfpa2mUdzdruaqPBS37JNyOWvMfjT1yL1XRjNM2bjbhZEZWDi4YXySLfW99dORB1U/a/jsOCOJHol7Mp/gbuPh3GhTcnEouaBjZXIZbcg46jxP26g86K8LMUZg4uPRkA5FeYI+xge6oZSIBoV/SEPk4fpt/IUZ4rDZXK3va3tB1B9ooP/SOtkg+k38hSlkdWieagHpUq8JrA9w9pUqVFgHsLinjbNG7IxBW6mxsdCPI0Z7rmSbA40ozSYjhpGovdhAOYXrbVtBQNT2GxLxsHjdkYfxKSD7xSnG6sjKrTxLdmXWxN1pnmiWaKSONpFRmcFOetlBsSSARoKJMJiMSmJnaRXjgjV4ooLEI5N0ijROTnkxYed7GgXFbQlkYNJLI7A3BZ2Nj4a6HyqThdrnjxy4gHEBP4JHYjlprraxsbdba0pRb+xnOlOW92yDnHF8IQ0fHUCBYI4RFIqLM4ALu/oMcxvdbkm3dT2IxEqPimjMjnCYdYEIuxaaSxd9NSQdSfCg3H70OUMcIeFWcOxMzyOWGq9pvRAOth1trVUm1JhntLIOJrJZz2z/i11rNUm1v9+9/3Mo6PJreGO0sPjBFhEgaXNPGsss4Zrs55B5eiRrbQn31UbckTGbStGRkkljjzjTNyVn9tiR7KozjpeHwuK/C+ZmOXv8ARvao4NjcaEag+NaKNu+/8m0KLW/jvNJ2obzthkhxSJJ/do0bKsCqbZnVbXY5Qz5tTrXWB2lLNi8WUMnweNTHHkQuqSLZEYxqMzG4LCwNuelrgAfa85cOZ5S6ghWLtcA8wDfS9WOzNuRRxGNsOXcvmMizPGzc7Biuthc6A+POodN25+895k6DUeYY4SaXgSRqZZZMJFmAlVrySyNmD8Nu0yxgdi/XW2goa2xjJV2ekOId3mkm4qrISXjiC2ub6rmJ0HdeqnG7fnknafiMkhGW6ErZBoFGt7Dx86rXckksSSdSSbknvJOpqo07b33Lp0Wnd9w13Lgvh8RETJBK8YmSdbgcJf4S/MKSDyIvc91WC4CR3wEEgcoAcXiJGBsWN3sWtYkKoFvEUBybTmaMRtLIYlsAhY5QByFuVhXX9rT2C8aWwUqBnawU81tfloKTpybbv7tYJUJNt392sH8eKmkfCorPHJipmxUpU2KwqbIt+g4a1GkxE+Kw+KMeZ/hmIyQxj0RHGS7uByFxYFu8UD/2pPmzcaTNlyZsxvk+bfu8KUW0plChZZFCAhQGIyg8wLcr0tVbK3v2hLRmuXv2iM6lSVOhBII8QbEe8VyTSpVqdYqVKvL0Ae1K2T+3j+mKi1K2T+2j+mKuHiRlX8qXZm8UqVKvUPmDGdyf32Hzb+k1tGAOVXl6oOz9Nuyv21i25f77D5t/Sa2nlFGOruzHyQWH2sK4qOR6XxLzF2KfeHaXwbDO6autlj7zK9wG8coDv7BWfwRCNAoF7DUnW56nx1oi34e8uHi6KHmbzY8NPsRvrVRuADanJ8DhQkF6psfig0pt6Ki1++rHFz2Qi9iTa9V8qxKcqm4IvduVxz+wVCBl1u/sYPHxZFBF+zmNh5+y+g5X16VOTAQGNm4YyRAlspuT7+d9e+9X26eJjl2escqrYA2BFwwvfl0NeYmfDpE0Z+TVlftNpfQ3N7WsLWA8PbSaKsZltSJEcNGAvaPZzBtB320FiLVOiS9j32NQ9sTq5jKm91N+g7vt++rDCy5lvVcCVmPRaEH3Ud4TEiWFJeo7D+02Hucj65oDvRJudJm40PzluvnqPsOU+ygpBBjL8NG+Y3DP0G7SH2NdfbQL+kBrpD9Nv5CjiSQtFJb+KHOo/wASWkH30D7/AFuHCRyLsR5ZRUyyOrRPNQGUS7GVYtn4jEhVMvFSFGZQ2QEZmIBBFyNL0NUT7PUvsrEoou0eIjkIGpyFcl7dwNc08l3X7PWrZLuv2d4baGCRYhlDGOBz2or58U3o5+9F6DlTe8yKMHs9giKzxyF2VVBYhlUFiBrp/M0M0Q7w4uN8JgESRWeOOQSKOalmVhf7fdQ19Stz9GTq8Mo25+jGcLsAPgnxJmjS0mRVYkahSx5A9o6WHtq83o3aEk0hgMMfDgSTgr2WKhAzsABbmepuardnPDJs2WB5kikE/FAYE5l4YWy2GpuOVW8u1YDj5n4yZGwJjDXNuJkCZeXO4NRJyvu4X4djKUp4m1wvw7EDaGwWlMQjSCIjCCbsEgOg1zMSosx8ffUjd3dsR4iFpDBPFLFMykdpcyJfUEcwba+dSIdqwAx3mj02aYTqdJctsvKvd2trwRxYMPNGrRJiM4P8JkFkuLdTUylUs0veZMpVMNl7zA/HbKeGOJ5GUNKuYR65wnRmFrKD0F70xs/CmWVIgyqXYLmbkLm1zRrwcLjZlxUr2HAZ8TGGIKPGMoIPzWNrC/d30G7OmCzROdFWRGPWyhgfbYCtoybXU6Kc3KLXELsNu9HEcfHnhlKR2R25xHPkJYlew1tdL8tKp5d0pRIqCSJo2hM3GBOQRDRmOl9DYWt1HsusdPh1baLLiY3+EoWjC5uZfMFuR6XP7O+pWzN4IEWBDMq5sGYmfLmEcuYMuZSLEc6xcpret/8Aroc6nUSuv10BmDdeR8xjliaMRGVZLlVaMNlb0gCpVgQQ1rU426hGX+8Q2kbLCbtaZrAkLYdkAsFu1hfSrUbUUDExyYqKW+EdIyiZEzs18i2AzHS97czXey9tI2DgjXEx4eSAsGEkQfMpOYMhse0O7T+VVin77dvQtzq5+g2myMuAgWOOBpp2kVg4zSEhsgWMkWQpzOotqap8RuwwVmjmil4bBZRGWuhJy3NwMy30zLernCbxRxrs+VnEjRSTtKo9ICRib25Xs17VFjlw2F43DxCzccCNAoYZIy4ZmkJGhAFgBfv0pRc9/wDv9/wlSqK/86jEm5kokaMzQ50N5BnPYjC5jI2mi+HPUd9U209n8IoQ6yRyLmSRL2YAlToQCCCCCCKL49vwrtLFPxAI548iyhcwVsi2JUjUXBB0+yhzefFMzohnScIps0aBEUsbkAAC/IEm3Wqg5tpS5L9f01hKo5JMmbYjX+zcCwRA7PMGcKAzBWIW7WubCq3YeyPhDZONHG5IVFkJu7HoLA27rnqRU/amKjOzsHGsitJG8pdBzUOxYX+z31N3QxuGiSOQyRpMsw4nEQteL/L0IU9SefjyovJRfO7/AHuC7jB2zuyBgt05HVWaWKINM0PbJuJVNstgNbnlauMduxLFFJIzxMYXCSxqxLJc2UnSxB8PxFXOO2jAVjAmQkbSeY6nSIvo3LlYXr3E7Qgc7RBnQLNNEUOpuge7MBbWwPLwpYp5+nX+EqpUvf06g7sPGxRLM0ih3aPJErIGUMx1ck8soFxbU3oj2JjYZsbFhliQ4d4hExaJQzuqE8Q6XV8w76E9r4eOOZ0hk4kYIyyWtm0BPuJI9lXH6O4icfE38MeZ3PRVCNqT01IFXUSwt9CqsU4ufQHHUgkHmCQfMaVJ2T+3j+mKjyvmZm+cSfeb/fUjZP7eP6YrWn4kXW8p9n+jeKVKlXpnzJi+5n77D5t/Sa2qdrCIfNhB+sxP/bWL7k/vsPm39JraMYmvhwYx9jfjXHR8J6XxLzF2M/3lfNjpR8yOJP8AYGP2saqpkJqy24399xZ/zbe4AfdVdKSaJZnCsis2wAQqm17nT76hmIWUFdTz58/K/WkL572zPfXNa32+Yq32RjVw86zYiLigk3GhZB0ZR3j2daLMQU7MwsmGw6l0Zhzt82/zu4eP8qibVwamJmMlyRe7trm53A5KPLuovwO0UdA6uHRh2WHd93iDVJt/YWDKM8to1N+0GKi5HReV/C1TYvgZdHqxI1CiwOmvUn31f4SIBLA376qGwISS0ZuhJscpAPcRfodNOlXYSy93fTkRE4ymrXdSQri18QR9l/uqrQG9T9gt/eY/pfzBoKDvAqBKF6CVk9hLL/Ks43y0w+HX5rMv1QF+6tGja03/AKy/bY/91Zzvuewv/wCRP/UaUsmdWiebEEqdw2JeM5o3ZDa11Yg27tOlNUqwPdsKlSpUgFSpUqBipzDQF3VFtmdgq3Nhcmw16akU9s2CN3yyyiFbE5yjPr0GVddddfCpGGhRcXEscgkQTR2cKy5u0v8AC2osbjXuqkjNytcd2rsLE4ZGMi2jLBHKOrLnGoR8p0Yc7NVRWt7VwMckrRpdoptoAYssdUddY0AA0R9O3e9zbSqaODDPNIvCjZ448TdRh+EgCqCgtftOhv2hrY1q6fI5Kel7t63gBDEzsEUFmYgKBzJOgApyfClJDESpYNlJDAre9vS5EX61oOAwMDwri+HFHIuDz2SHMmfimMycEaMVUfeeVBW3jEcReFcqEIbZDGM9hmKofRUnUDxqXCyNadfG2rZD+1N1sVAHZ0BWM2kMbq+Q2v2wpumhGpFUtagqMu28bK2kCRnjk+hk4K2VuhJNrCq3b+CwkKiER5vkoGQJAeIxLIWY4gHtZ1Lrblci1U6fIzhpTuk1e9sgBpVo+J2VFIzYmKLDywjDyy4aNIcpZlZUZZUGshjv15kmoe6OHE7xvPDhVhnLRqBALyMiG+QqLRW55tLkGlq95W1K17AIKVaLsJo48Rs2JcPAeNAju7RguXAezBuhOUXPX3VH2bFhxho8RNFEDLiWSRRhzJZFAAjQXvEWF2zDUk0tX1B6Vbh73/wAqVF+KwsL7OzYdIs0IHwgSRDjdprpKsp1ysLdkdDQhUSjY2p1Md+jFSpUqk1FTseKdVZFdgrekoYgN5jr7aapUwsKpWyf28f0xUWpWyf20f0xVU/EjKv5UuzN4pUqVeofMGM7lfvsPm39JraMY3K3WFP+4fdWMbk/v0Pm39BrZ3k0jNuaup/0sGH2Oa4qPhPS+JeYuxne8UdsbivF1b6yK331XYqVUUsegq23yUriwbaSYeM38UJjP9AoX2irM6gjsg3A7z3keGlElvOBPceYZM3aa4B1t1Pn80eWvjTr4VW0ygd1rC1cROLgXsSbDztf7q9xSZl0Nr9e4g/lS4jONk7Rlwz3Q6E3ZD6Ljv8AA+I1B8Kh7b2nLiZC0h+io9FV6W92p768PaBvoR6QH8J6MPDvFMSoxGU6Hv5i3h3gitVmQyw2NiLjIbErqL9332tVmT5eVCcLkGx0I6fZ7vzq72fijyY+R+6plDiVFlje1T9gtfExfSP8jVeZLVb7owB8SD0UE+/s/fUcCgxjIM3/AKw+xrfdWZ71m8MfjiJz73JrQ8LJ21k6XeU+Vmk+8VnG8APwXDX5m5PmQGP86UvCzq0TzYg7SpV4TXOe6e0jWsYRhA8WEkaMxJhxEYLozTYiXWxTVlVb6s1ra0N7P2dFD8Ikw0skksLGBS8SZWkkbhoFuSb6MS3QDlrWurORaWnfd2AulejE7mRPx44JZJJopkhXMqqjMfTGa5PYCyMT3L1prYeEwqyPLFNK7YZGmZ2iThOFFhlUm9y7KBmPj0patl7TC10CddQzFWDKbMpBBHMEag++i592I2edHmk+EJhuO6iNcgkKiRkJBvrnUAADn7KlHYYmxSYJjM6QIsZaCNOzI3acyOTay6Ak6m3Tq9WxPSYf0Ev7WnzyScV88otI19XHj38hr0p6feHFMwd55CwQoCTrkb0hy5GwvTu72zBNjY4VbMnF1e1rxocxbwuq/bR/HtOOdnE7xSWnOIVVKPwMPD2tWW4u9lGW5NmNOKb4k1akYNWjczaDbM8ZjKTOpiUrGQbZVOpA8D3Go8+KeSQyO5aQkEsTck9Df2CjVdnRrIm0BK/7GXEuJETRs+SMBb2yuzEKCdMorjb2zgI4xiHKQwIvFKKpeTFTXldFGgBCkXJ0UU3B2zEq8L7l7+wL7R25iJhllnlkW98rMbX77cj7aQ23iBGkfGk4aEFEzaKQbrbyPIdKIX3OjHEmEkrwRwxTZUReNllvoVJyjKFJLW5W0pnA7s4cyxQyzTLJiO1Cqop4cbXMbTXPNgL5V5dTU4ZFa2jbL8FLNtzEvKszTyGVNFfNYqOoFtBfr3058ZMXmZvhMt2YM3aOrAWBty5C3sq62dulA0sMEk8iyywtL2UUogGYqWYm+UqhNrdRqOsmfZMTYVcOzusuHwrYlwqLYyydpUdr5r2ZEAHeTTUZcyXWpbrL8cATO1Zi8b8Rs8QAjN9UA5Ad1PpvFiw0jDESAyemQx7Wlte7TTSiZtiCXEx4FjM6wIqFoYk7MklncyOTay6XJ105c7x49ywqZpHls6yPG6IuRY1zFGlLG/ymXRV1AI11owy4D11J5oHJtqzyRLC0kjRIBljvoAOWg5gePKoNEmynMWzMTKnZkknjhLDmEylyoPS/XvpTog2QjhFDfDCGYDVgIiRc9bXPhScTRVEnZLjb1BsClR/h9iNFgmhiljGMmj40sRvn4AXMI0NrBiLsdQenLWrDZO7EsOFniSJZHlwrM8oeO2clckSXa4AUsSxABPlQqZm9Livv7ZmFIi3PStO2FuvLDhpo1iWSWbCyF5M6WRito4k7XPUln0F7C+lC+1Mz7NiaXWSHFSQXJuQgQNlv1AblQ4WRUdJUpWXOwM1K2T+2j+mKi1K2T+2j+mKmHiRpX8qXZm8UqVKvUPmDGtx/36Hzb+g1sKP2HB/gKyD6JvE3u7JNY7uT++w/6v6DWrNIEKO/oapL/wAqQZSf9Jyt5Ka4qOR6XxLzF2KP9IcVo4Zx/wAKXI30JeX/ALifbQMJc8pPQcvIafzrVsdgVkilgmJykGOQjpqCHHkQkg/OsoxWDeFnilsJVOQ25XPUd6sLMD3GrkjzxjEXUBuqvf7vvqQrXBt1AIqLjWuGHiNPspYT0FPzfu/KlbcA6yG+dbZgLEfOXqD7q87LLmHo+HND4fhSY5Tpy6eVMyXW7pa/8Q7xVWuA3iIwNCemjD/71pvDNqVOhHSksl+QNunWx/8AvSvcRIChK2zLqB1Bty8iKpIRZ4aW+h59KMt1sMEw803It2F8z2R/ua/srPdmxvNMiIO0SPYb6+wC5vWsvEqLHCvoRDU97WsPcCxPiw7qzmrMuLGdstkws5GhMYhT6UpCD7KDt+Y8scK9zEDyCgUVbXbPLFhwNIRxpe7iuCqL5qlyfMULb+LZIvpt/IVnLwnXofnID6k7MxKxTRyNGJAjBshNg1tQCbHS9qtNi8JcJiJZYUmKSQgBiwOV8+YBlIKnsCxq123uMYi7LKFj1aPiWACAKSJHv2WGcgWU3yG9r1moPNHrSrQu4y9+7lPht4WXGvjDGGdi7KCxsjsCAb27WUHQaU7sbeTgJCgiD8OUysS5HEky5Uzdk2CcwNbmnNo7sCAuZpmSNHWPOYSS0jBiMih7NHlTNnzciBa+ldNuqBGkjTskbRPIS0DBgI2RGGTNcg8UEHS9uQqrTIbotHmyd73gEYSJWKyySyFmJ4rSKUN9OzZSQOdObG2vh8/B4S4eGSWJpWMjv8nEc2TUXOZuvlppT3xMDvaKYlQkJZjHbtTDMuhcWUC5JvcAWsxql2vsYwQxSF83FW4yr2BzuokzdplIsVsLX60fUiUqM9yzf/pbPvmeM0ogjAeUSS2Z80uU5kVmJORAQpKqLG1JN9GAB4KcQCe0gdx2piSXK+izDMdT4cqny7uwyIkMQRXHwcGQpJmvLG0hv28rAle4W0HSq/Z26iS8BlnZo5pcmZYT2SOYcl/k2OuUEEEa31tTeMhai29FTsLa3wbilYwzyRNErFiOGG0ZgLam1u7r31xs7aXChniVLmdVQvmsVQNmIAtrm0ub9K62Zs1JnlAmyxxxtIXMZJKqVB7Ga4Nmvz6Vc4zcl47kyrlQFpGKWyxhOJmVQxL6WUiy2YgajWpSkbydJO0uNjibe4MuT4OoS8Ay8Q24UHoR+jyLXYn7Kak3r4iSpNh0lEk7TrmdxkcjLY5fTXLYW0rhN3FYJknu0qO8CtEVzqgJbMcxEbEq4A7QOXmLip8G6cUeJRJZwyDEJC44bjM7WYILNyKHVrjLcc6f1mf+Be2Q497WXO6xAYiRGjefO1sjaACIDKMq2VdSAANKek3n40sbGOOGUosUmIDOSI7ZWZF5RtkJFxc62Fqcxm5Ul7q6LmOYKdFWJszCzXLMVRQWGUaHQnWom0tkw5sDHE2k6DNJlYFmaRkzZSTawAFqf1CWpeXvcS9rb2KZpTHDGFY8PiKXDPh1IUICbiMMqgEqL2NMRb3fKTSNArGaWORxnI7MZzLH6Po3Av3gWtUmXdqJoikUlpFlxAVmRryCFVbKe1ZLdsX6npVXvJu6+Fy5nDEsVIsBZgATbtEsutsxA1B05UPEggqEvpRPXfVtCYV4imciQSODmmvdivosyg2BPcOVV+29uLiEjDQIsqRpGZQ7G6ILCyeip7zrU6Lc0uYVWazTo7RrJEUJMZGcasbDKxYHqFOgrnFbCh4aS8UJCkQZ5VjdmkLTPEh4ZfmchOhFgO+l9TGnQTuvUi7Lx0XwOfDSPkLOksTFWILqCCpygkXB0NrVGfa18EMJkFhMZeJmN7lctstrWse+rabc7IGz4hQQkj2WNmBjiyliDmGpRwwFuehtzqKuxlixE8L5ZBHBJICQwvaISqbA3DANyJIv30WlkUp0ndrfx9CR8cmsH4EfwkRcIYjM18mXLfJ6OfLpm+yqfZG0RAsyiMNxoGh52yhiDfkcx7I00qbt3d34OjMJhIUlEbjIVsWTiKQSTm059xq5xmxo3ihVRh4r4VZncBmmuqNI5y5vRIW17c/Oi0hXpRW5bn6AzsbaQgMx4efiwPCe1lsH0J5G505VLx2NiGChw0b52EjyysFYAMyhAozAFiANTa1WY3IJKATizgMCyW7LI0i2GcsTZBmFhbMLFrGoOM3dSOMTPiLQsqFHERLMzhmtkzdmwQ3Obu0otKw8VJyvcoKlbJ/bx/TFXu92wUiZ5IT2RMIjEFbsMYhILMSc4IBJ7vGqLZP7eP6YpRVpIqpNToya5P8ARvFKlSr0T5oxjcv99h82/pNa0NVynkdCD3Vku5X77D5t/Sa1gNrr5ddK4qXhPU+I+Yuw3hZdTESTJGvLrLANFcd7R+i3Uix7hUbamxYMRbiaMBZJAenRSe4E9knlcjS4rraOHLlWVikiHNHIOat94I0I6iu8DjuMTGyLHiALvCPRcdXhJ9Id6HUfzu9zgRm28uxpcMxV1upOjjkfA/NPgapsE5UsvTnW0uoKFHQSRnQq3MeGuhH+FrEdCOVC2N3IgkkzYeYxt6tuX1TZvcSKakJxAkgkW6jUeVRg5U0WS7lYtW0VWIOliRf2EUxJuTi2I+SCgn+JgPd1qk0KzBh4yTdOfVbga+FyBXcOBlmfhxguzDUDoL6ksenibUYQbgZCDiZgg6KvM+8XPsW9FGFwqQrlw6CJersBmPiAevLVr/Roc0shqJV7v7upgwTo+Kcam2iKTcezw5uR3Vaz4lcPGJWGY5rRoecsp19wPaY+dd4x48PGJJiwDeiuplmbuUHU36saqUjklkE81g1rJGNViT5o/wAXe3Ws897KPcFCyqSzZndi8jW5sefsAsB4AUOb9EZItb9tun+EUWefsoV38W0cX02/pqZ5HXofmooNmbalhR0jEdnZWOeNXsyXykZrgEZj0rs7fnKZXKSdsuGljV2ViQzZWIuAxAuPPvqqo12Pu/GcNHJNCWu8bjgiQu8TFwwJvlYjKOwgBAHO7VlHE9yPVq6uH1NFI2805uDwimVVERjUogW+Uop9FgWbW/XutTs+28XiFZcmfOrg5IeYkKlz2RqS0IObvDeNQ95MHwsTJHaMZbfswwWxUEdlyWU2Oqk6G4q93c23PJNxGYLHh0aUhOwpbKIokNtMubIADp6XeapN3s2RJRUVOMUVJ3jnAyMsRARY2WSFDfh6IXBFy6WsCeWtQsXtSSSJYSEWNTmsiBcz5cmZrc2y6Xq83zwEMHyYSQz57mR1YGTQh2uXIcNJqtlXTvq8w+6eHzPFLCQUVCjIzGSZo0LT5UzWKk2QWA15G/ItLK5OspxipWBOHeWdWzApe8Z9Af8ACQonuVj51xgd4p4VVYuGmVlYkRrdspLKHP8AEASaJ8PsbDGSInD3zs+dSJECxwIeMyoJGYFnZFALHtKe+1dw7sw8NG4RukId4ykpmExbhkOmdbwhrsMuW4Ua2vd4ZcyXVpf8QLj2k6tKyhF4qMjKqAKEa1wqjRfRFTV2/OWVwELohDMIlLSR5chExt8ouQW16eIBpvbmACzKYwEjns8Sk6qjGwLC5KAm5AJOlGezt3liXExcJ7m8am7CWdY14soQeiFciJVyi+UnUmklI0qVKaSdgNfeGYoUHDUdrJljUGNX0dY2tdFYXuB3nvpxd58RxHkvGS8iykNGpCypYK6g+i1ha4ojw+w4GELNh0WWR442iDSZEYFpJCe3mBWBVzAnQt51S7y4KPDj5OC8cyCRJnLm2ftqsZDBTkWym+Yk38KGpLiTGdOTwqJGbeTEXjk7AZCcsvCXMRr8mXI7SAORl7iKi4va8sjROcimH9nkQKF7ZkGg00Ymi8bIhjw6GdZJFgsJFAd1R3UTSkgSKEOV40U8rq1wTaqTdzZKyRTytFchfkeKH4THNlZS6lflO0gUE2uT7BqXMIzp2crZEV95Z2a4EYOaQgJGAM0qhH0HUge+om09qSzOGkCCRebLGquzC2rkDtNoOdGke7scUsjCFgYpDw9XVm4KBSw7V7yTyRgHuvaqXeTYmWMSIqhVRXlaXOs/EclSsisbMS6uy5QOzrqNS2pWzCFWk5KyGH3kxjDOAAblhIkOU3Z0LEMBbtOiAnqSR1tUd95J8zZlisVKNG0S5CM5ksyHqHZiOVta8we2JnaGAtaPiRAKgy6KwsLjXmS30iTztYi2rseH5X5Is7LjX4haQsGhmYJ/FY6aG4N9PaK7yZUsEHaUV/oGptv4hlJc5gyypnKcxLYyC/K+gtbkLU3iNqzGaSVwBI8ZicFLdgoI/R6HIBrRBsTDrLgoYnjzh5MVY3YFGWFXDLY2vdQNbjnUnePZClcXJwzxEyNxJeIwMfCi0jkzWEgZvRe+YEAcqLNrMnWQUsOHn+7ArtDbcswcSFe26yNZbdpU4Yt3DL0r07blzBuzcYc4cdkW4RBW1u+zHWr/AHf2VHLBh82HDqXxHFcZwbpGGjUsGsL91umnW8k7Dhliw7xQLmlRJAcsnCL9oyRl+KSQFUgRqM9wO1qaWGXMHVpp2sDmH2/ODDlEbSRDKjcJS5XKUClgLsArEAeXdXK7wTcPhERtGI1TI8asLLfK2vJxmbtUbxbFiSWPhQ2HwuO8i8VWjR8PG+hz3QF3dQDfu5i9QsDu5C6QuYrXjclXWQySzhC4t2wJYiDmAUg9mxOpp4ZcyddTzwg/BvbOplY5S0l2uBbLIY+DmHO9kJ7PfY9Kqtkj5aL6Qp3bkKJPIsasigiysCCpsLixJI1vYEkgWprZP7aP6YqYt40nzNqkYqjJxVrr0N4pUqVekfN2MY3K/fYfNv6TWqPLY6q31TWVbmTlMZCyqzEFrBbX9E8r6Vqcm87DnDPfxiB/lXDSX0np/EX/AJF2PDMPHyKn8KrdpQRyLldWIBBBAYFSORVgLqRzBFTW3s745f8A+f8AKk29Y9VKf/1/yrTCcCZAg27PHpPG+JjHKVBlmUf4lsFlt36HzqfHjsNP2Vnju3/DmHCc+GVxqfKo53qFz8lNp/kflXUW8OdlUwyWLAdqEAC5HO40pNMCXNjHgXhQIxfNlK2INybcjYZOmmvM6WqBgdvTIkkcuZLAleIGJJI5DU9m9zc30v4Vbbew+dxLbtR9qzWFrEgg66nTSoKvxC0zaAjKABe+Vdc3je1vPyrNlHspw8OUvJDDnAYLe7kEX0RRmbzqJNtl7j4Nh2v67EKQB4pCNT/qtXC7QfDPw2jka0MZsqqxUkvoSdRplIF/dTvxjcXPBm8Pk0rRIVyLBDaQzSmWWZtGkcG9u4C1kHgKlHGLluL89dD+FcDeiTrBPf8A5afjXMm8cvSGf6ifjRZhdDb45bjU+4/hQ9v614oTr+0bmLfwirtt4p/Uz3+gn40Pb6bTkmii4iOuV2tmCi911sBUTTwnVoj/AMqBKkNOWnlSpVznunhq22lBPDfCFgR2XdIxftEZhmIUMxUNyNwL1H2NwuPEZmyxB1LnKzdkG5FlBJva3topj25h4vhEyzLJiJZhJcxzKCouyxoRlIs5F81gQBobVcVuMKk2nZK/9BrYOEkkmBjZEaJTLnk9FFjsbnQ8tLC3dTm09jzRvI8jR5jkkDBweLxScrRW9O5zXty1qXseeDgYgSzcKWZlU2jdjwgeI2Wwy3ZsosSNAaIId6cP/d+0EjiveJkkZhGF4SBXRbCUIZHzcgz2vperSVszOc5qW5fgAuC4zDK3ZHaFj2R4/NHnSeFgdVYG1zcH0e835j7KM8PtvDiSBhiJFiyvxY2WRiZSGs8xGk6j5IWuTZQLWvXcW3cPJDwZ8S7EMqvK0chMkbScSVVsCVXsoAGtpm01tSwrmN1pf8ff2A7FNLI7O4dmJ7RKnwA6WHQAeQphoypsQVIPI3BB8uho7j3rQ4hHae0YUtKmWX5R5WJkC5Ro0a5FRjp2BY9aH9mYyHPiZHlZJGW0EjhpGW7WNyLnOIwAG6a60nFcxxqStviV+J2ZLGkbEaOhcAXuqXK3YW7IJB91LAYOQq0yWtCU563Zm7IVbEMSVuR3CjLbW9kJiJhfNIMyWdZczoF4SMW0UjJmbK9yGY6Xqq2Bi8KkEaSzOjCUytlWQdrSNQXQX0jMrdnq1r9C8KvmSqknC7jvKPD4eSfELGSTLLIAS99XY820vzPdpUnD7uzvLLFly8HMZWckRxhb3LNbrbTqfKp0e20OLxWLZrOVk4AysSXYcNDe3ZKoSbt1q12BvbGQfhcg14aZRGxzKou0kmUfKMxjiQ9cuawtQkuYTnUSvGPBfcEpdnyBQ1iboZCouSqDkz6dkHpfX7Kd2phpoisEhJscwUXIzuoJ1t2ntlB525UVJvDA4KyYjIOMgcok54kClpGF2uwzSSEWJ5AaWrk7zxSwMsmIaPEEO6yZJGEbSSXkjSwupEaoAwsNW1p4VzFrZ38IGYfCu8ixKpzswUCxBuTbXu1Ne4zDtGzK2uVmXMLlSVNjlb+LUUbnejD8RJ0mdHWN+IuR880gXhRF5AMrDLZ7E2DZu+qje/bkchEcBVoVcOuVZVsFGVVs50OXnlABJ60sKSzKjVnKSWErsRsKZJZYsyl4YjJKAxGUKMzDW2ZhcaC/nUbCbNeSJ5cypGjKCXYgF20AXQ3YC5PcNaI9q4uOPHY92fszwS8JgCwcyKMlrXsD3nlbWlhNtYf4CsDuLCKRWhMNy0zN2ZhLbs2GXqDpaxowoWsnhTty/wCyrm3cKrG3wnDZJGZVcSMFuouxuUGg0FxfUgV5jN2ZI0LCWF7RcfKjMSYs2UuLqOvttrUjamIw7QQ4f4QJckvZm4DJwoCNVIyhnOY5rC+vXWpQxyyS46ZbCEYV4Yr6dnsxxKAbG5AzWt307RFina/p13AkKXd4cvDy7qfx0UavaOTiLYdrIU1IuRlOuhuL9aYrJ3OtWFUrZP7aP6YqLUrZP7aP6Ypw8SM6/lS7M3ilSpV6h8wYzuT++w/6v6TWuKvfWKbG2icPMkyqGK3sDexuCOnnRK36RZz/AMGL3t+NefSnGK3ns6botSrNOPI0RmuKhGBjYkHvI62J87afbQQP0iT+pi/3fjXjfpDxB/4UX+78a0dWJyrQK3L8h5ncNootfv16+PkadjYm9++/ssOnTW+lZ5+sGf1MX+78a6H6Q5/Uxf7vxpOpENgrcvyaNDgklcB5bEkXjbQSKLnRtbm51Hd76W1MDBhryyTZAR+zQBmdxyyqRr00tz6is6f9IcxGVsPAw7iGP2XplN+XBuMNhwR1Aa/86nHArYa3L8hns7DOQ7vfPKS1hbsLyVeYGigcut6ceBwdOoGnjc689P8AxoM/WDN6mL3t+NdfrEn9TF72/GnrIi2Gry/IZLDLqMqjQ8zfXnb0q9WNv4rfn76CT+kCb1Mfvb8a5+Ps3qo/e340OpENhq8vyGGIhNr62+6hbf8APyUI/wAxv6RTDb+SkWMEVvNvxqp27vA+JVFZFXISeyTrcW61Eppo30fRKkKilJFRSpUqxPVFSpVcLh4ggZlHIEnXuppXFKVinpVZwtAxAyWvyuCL+VSPg8Pcvv6++nhJ1iKSlV4cLENCq38/zrh4oQwUqLnz/GjCGsRTUqvPgsV7ZVv3X/Oo07QKSMlyOdgTbz1owhrEVlKroQQ2DWWx5G/5118Fi+auvLX86MIaxFHSq7GGh7l9/wCdcTRwquYhbeFz99GENYinpVdnDw2vZbHx/OkcNEOYX39PfRhDWIpKVXZw8Pcvv/Ol8Gi10XTnry+2jCGsRRgV7V22GiHMLry1/OuJI4VYKVFzy5/jRhDWIp68tV6cLFe2Vb91/wA69+BR/MH20YQ1iKKlV4uFiPJVPkfzpLhojyVdOev50YQ1iKOpWyf28f0xViMPD3L38+nvp3C4eMOjKo9JbEeYqoR+pGVea1cuzNhpUqVegfOXPn6lWr7b/RvhhKeGzovzblvtYk1E/VvD61/cPxri2dntfMqXJmZ0q0z9W8PrX9w/Gl+reH1r+4fjRs7H8zpcmZnSrTP1bw+tf3D8aX6t4fWv7h+NGzsPmdLkzM6VaZ+reH1r+4fjS/VvD61/cPxo2di+Y0+TMzpVpn6t4fWv7h+NL9W8PrX9w/GjZ2P5nS5MzOlWmfq3h9a/uH40v1bw+tf3D8aNnYfM6XJmZ0q0z9W8PrX9w/Gl+reH1r+4fjRs7D5nS5MzOlWmfq3h9a/uH40v1bw+tf3D8aNnYfMqXJmZ1c4iAvCFHOwtRn+reH1r+4fjUgbkKAAJm0/wrTVBoifxGk+DM4k4jGPNGVVSNefh7q5lw8lnXITeTNfTlWl/ElfXN9VaXxJX1zfVWq1TI26HUzjE4VrydjMWtlbTT8KckwxEkZK5rLZiO8cjWh/ElfXN9VaXxJX1zfVWjUsW3Q6maDBPcghic18wy+/MdfZT5R43ksmcPyOn2++tE+JK+ub6q0viSvrm+qtGqY9vp8mZ5LA2ZGZAwCkFRawPkaZiw0icM5S1r6XGl+VaT8SV9c31Vrz4lL65vqrRqmLbodTNo8G1owVOjkt5fhSfBNw5AE/juo8PD2VpPxKX1zfVWvfiSvrm+qtGqZW3Q6mcYjDMWBCnLksAApIPdY6e2vYMCc6ZlJUKedjY3uAbVo3xJX1zfVWl8SV9c31Vo1TJ26HUzHFQlVbMmpkvn05H7aexMD3lAQkPax0rRZdxk5GZiPFVrv4kr65vqrRqmPb6fJmcS4ZrklC4MYA5dk28eXnSODYGElc1hZrfZ7q0f4kr65vqrS+JK+ub6q0api26HUzR8E2ZgQxu1wwy8vM6ipeMEjq6BSLWsb+l31oHxJX1zfVWl8SV9c31Vo1TDbodTPRCSHCxcMlbX0Fz3WH86ahwzXUhMmVCG5do28OdaP8AElfXN9VaXxJX1zfVWjVMNuh1M1gwB+Sunfn+69T9jRFQoIt8oND3ZhR38SV9c31VrqDclMy3lYi4Nso6G9XGk0xVNLhKLS5BVSq0/spe80q6LHl4j//Z"/>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 name="Picture 8"/>
          <p:cNvPicPr>
            <a:picLocks noChangeAspect="1"/>
          </p:cNvPicPr>
          <p:nvPr/>
        </p:nvPicPr>
        <p:blipFill>
          <a:blip r:embed="rId2"/>
          <a:stretch>
            <a:fillRect/>
          </a:stretch>
        </p:blipFill>
        <p:spPr>
          <a:xfrm>
            <a:off x="3561247" y="2352103"/>
            <a:ext cx="4968771" cy="2430209"/>
          </a:xfrm>
          <a:prstGeom prst="rect">
            <a:avLst/>
          </a:prstGeom>
        </p:spPr>
      </p:pic>
      <p:pic>
        <p:nvPicPr>
          <p:cNvPr id="1036" name="Picture 12" descr="https://static.wikia.nocookie.net/psychology/images/d/dd/Atbeck.jpg/revision/latest?cb=2006091015461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7465" y="3324606"/>
            <a:ext cx="2620734" cy="3129536"/>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ttps://albertellis.org/wp-content/uploads/2020/01/Al-195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25805" y="3137043"/>
            <a:ext cx="2293257" cy="3010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842180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p15"/>
          <p:cNvSpPr txBox="1">
            <a:spLocks noGrp="1"/>
          </p:cNvSpPr>
          <p:nvPr>
            <p:ph type="title"/>
          </p:nvPr>
        </p:nvSpPr>
        <p:spPr>
          <a:xfrm>
            <a:off x="1158240" y="274639"/>
            <a:ext cx="9875520" cy="1142681"/>
          </a:xfrm>
          <a:prstGeom prst="rect">
            <a:avLst/>
          </a:prstGeom>
          <a:noFill/>
          <a:ln>
            <a:noFill/>
          </a:ln>
        </p:spPr>
        <p:txBody>
          <a:bodyPr spcFirstLastPara="1" vert="horz" wrap="square" lIns="109710" tIns="54840" rIns="109710" bIns="54840" rtlCol="0" anchor="ctr" anchorCtr="0">
            <a:normAutofit fontScale="90000"/>
          </a:bodyPr>
          <a:lstStyle/>
          <a:p>
            <a:pPr algn="ctr">
              <a:spcBef>
                <a:spcPts val="0"/>
              </a:spcBef>
              <a:buClr>
                <a:schemeClr val="dk2"/>
              </a:buClr>
              <a:buSzPts val="3600"/>
            </a:pPr>
            <a:r>
              <a:rPr lang="en-US" sz="4320"/>
              <a:t>WHAT IS DIALECTICAL BEHAVIOUR THERAPY?</a:t>
            </a:r>
            <a:endParaRPr sz="4320"/>
          </a:p>
        </p:txBody>
      </p:sp>
      <p:sp>
        <p:nvSpPr>
          <p:cNvPr id="214" name="Google Shape;214;p15"/>
          <p:cNvSpPr txBox="1">
            <a:spLocks noGrp="1"/>
          </p:cNvSpPr>
          <p:nvPr>
            <p:ph type="body" idx="1"/>
          </p:nvPr>
        </p:nvSpPr>
        <p:spPr>
          <a:xfrm>
            <a:off x="1158240" y="1600201"/>
            <a:ext cx="9875520" cy="4525963"/>
          </a:xfrm>
          <a:prstGeom prst="rect">
            <a:avLst/>
          </a:prstGeom>
          <a:noFill/>
          <a:ln>
            <a:noFill/>
          </a:ln>
        </p:spPr>
        <p:txBody>
          <a:bodyPr spcFirstLastPara="1" vert="horz" wrap="square" lIns="109710" tIns="54840" rIns="109710" bIns="54840" rtlCol="0" anchor="t" anchorCtr="0">
            <a:normAutofit/>
          </a:bodyPr>
          <a:lstStyle/>
          <a:p>
            <a:pPr marL="411480" indent="-411480">
              <a:lnSpc>
                <a:spcPct val="80000"/>
              </a:lnSpc>
              <a:spcBef>
                <a:spcPts val="0"/>
              </a:spcBef>
              <a:buClr>
                <a:srgbClr val="595959"/>
              </a:buClr>
              <a:buSzPts val="2960"/>
              <a:buFont typeface="Calibri"/>
              <a:buChar char="-"/>
            </a:pPr>
            <a:r>
              <a:rPr lang="en-US" sz="3552"/>
              <a:t>a form of cognitive behavioural therapy for borderline personality disorder patients developed by Marsha Linehan. It was developed in the 1990´s.</a:t>
            </a:r>
            <a:endParaRPr/>
          </a:p>
          <a:p>
            <a:pPr marL="411480" indent="-411480">
              <a:lnSpc>
                <a:spcPct val="80000"/>
              </a:lnSpc>
              <a:spcBef>
                <a:spcPts val="710"/>
              </a:spcBef>
              <a:buClr>
                <a:srgbClr val="595959"/>
              </a:buClr>
              <a:buSzPts val="2960"/>
              <a:buFont typeface="Calibri"/>
              <a:buChar char="-"/>
            </a:pPr>
            <a:r>
              <a:rPr lang="en-US" sz="3552"/>
              <a:t>DBT was first developed for </a:t>
            </a:r>
            <a:r>
              <a:rPr lang="en-US" sz="3552">
                <a:latin typeface="Arial"/>
                <a:ea typeface="Arial"/>
                <a:cs typeface="Arial"/>
                <a:sym typeface="Arial"/>
              </a:rPr>
              <a:t>“</a:t>
            </a:r>
            <a:r>
              <a:rPr lang="en-US" sz="3552"/>
              <a:t>chronically suicidal individuals</a:t>
            </a:r>
            <a:r>
              <a:rPr lang="en-US" sz="3552">
                <a:latin typeface="Arial"/>
                <a:ea typeface="Arial"/>
                <a:cs typeface="Arial"/>
                <a:sym typeface="Arial"/>
              </a:rPr>
              <a:t>”</a:t>
            </a:r>
            <a:r>
              <a:rPr lang="en-US" sz="3552"/>
              <a:t>.</a:t>
            </a:r>
            <a:endParaRPr/>
          </a:p>
          <a:p>
            <a:pPr marL="411480" indent="-411480">
              <a:lnSpc>
                <a:spcPct val="80000"/>
              </a:lnSpc>
              <a:spcBef>
                <a:spcPts val="710"/>
              </a:spcBef>
              <a:buClr>
                <a:srgbClr val="595959"/>
              </a:buClr>
              <a:buSzPts val="2960"/>
              <a:buFont typeface="Arial"/>
              <a:buChar char="-"/>
            </a:pPr>
            <a:r>
              <a:rPr lang="en-US" sz="3552">
                <a:latin typeface="Arial"/>
                <a:ea typeface="Arial"/>
                <a:cs typeface="Arial"/>
                <a:sym typeface="Arial"/>
              </a:rPr>
              <a:t>“</a:t>
            </a:r>
            <a:r>
              <a:rPr lang="en-US" sz="3552"/>
              <a:t>Dialectical</a:t>
            </a:r>
            <a:r>
              <a:rPr lang="en-US" sz="3552">
                <a:latin typeface="Arial"/>
                <a:ea typeface="Arial"/>
                <a:cs typeface="Arial"/>
                <a:sym typeface="Arial"/>
              </a:rPr>
              <a:t>”</a:t>
            </a:r>
            <a:r>
              <a:rPr lang="en-US" sz="3552"/>
              <a:t> </a:t>
            </a:r>
            <a:endParaRPr/>
          </a:p>
          <a:p>
            <a:pPr marL="891540" lvl="1" indent="-342900">
              <a:lnSpc>
                <a:spcPct val="80000"/>
              </a:lnSpc>
              <a:spcBef>
                <a:spcPts val="622"/>
              </a:spcBef>
              <a:buClr>
                <a:srgbClr val="595959"/>
              </a:buClr>
              <a:buSzPts val="2590"/>
              <a:buFont typeface="Calibri"/>
              <a:buChar char="-"/>
            </a:pPr>
            <a:r>
              <a:rPr lang="en-US" sz="3108"/>
              <a:t>deals with emotional and rational aspects</a:t>
            </a:r>
            <a:endParaRPr/>
          </a:p>
          <a:p>
            <a:pPr marL="891540" lvl="1" indent="-342900">
              <a:lnSpc>
                <a:spcPct val="80000"/>
              </a:lnSpc>
              <a:spcBef>
                <a:spcPts val="622"/>
              </a:spcBef>
              <a:buClr>
                <a:srgbClr val="595959"/>
              </a:buClr>
              <a:buSzPts val="2590"/>
              <a:buFont typeface="Calibri"/>
              <a:buChar char="-"/>
            </a:pPr>
            <a:r>
              <a:rPr lang="en-US" sz="3108"/>
              <a:t>acceptance and change. </a:t>
            </a:r>
            <a:endParaRPr/>
          </a:p>
          <a:p>
            <a:pPr marL="411480" indent="-185928">
              <a:spcBef>
                <a:spcPts val="710"/>
              </a:spcBef>
              <a:buClr>
                <a:srgbClr val="595959"/>
              </a:buClr>
              <a:buSzPts val="2960"/>
              <a:buNone/>
            </a:pPr>
            <a:endParaRPr sz="3552"/>
          </a:p>
        </p:txBody>
      </p:sp>
    </p:spTree>
    <p:extLst>
      <p:ext uri="{BB962C8B-B14F-4D97-AF65-F5344CB8AC3E}">
        <p14:creationId xmlns:p14="http://schemas.microsoft.com/office/powerpoint/2010/main" val="91326945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16"/>
          <p:cNvSpPr txBox="1">
            <a:spLocks noGrp="1"/>
          </p:cNvSpPr>
          <p:nvPr>
            <p:ph type="title"/>
          </p:nvPr>
        </p:nvSpPr>
        <p:spPr>
          <a:xfrm>
            <a:off x="1158240" y="274639"/>
            <a:ext cx="9875520" cy="1142681"/>
          </a:xfrm>
          <a:prstGeom prst="rect">
            <a:avLst/>
          </a:prstGeom>
          <a:noFill/>
          <a:ln>
            <a:noFill/>
          </a:ln>
        </p:spPr>
        <p:txBody>
          <a:bodyPr spcFirstLastPara="1" vert="horz" wrap="square" lIns="109710" tIns="54840" rIns="109710" bIns="54840" rtlCol="0" anchor="ctr" anchorCtr="0">
            <a:normAutofit fontScale="90000"/>
          </a:bodyPr>
          <a:lstStyle/>
          <a:p>
            <a:pPr algn="ctr">
              <a:spcBef>
                <a:spcPts val="0"/>
              </a:spcBef>
              <a:buClr>
                <a:schemeClr val="dk2"/>
              </a:buClr>
              <a:buSzPts val="3600"/>
            </a:pPr>
            <a:r>
              <a:rPr lang="en-US" sz="4320"/>
              <a:t>WHAT IS DIALECTICAL BEHAVIOUR THERAPY?</a:t>
            </a:r>
            <a:endParaRPr sz="4320"/>
          </a:p>
        </p:txBody>
      </p:sp>
      <p:sp>
        <p:nvSpPr>
          <p:cNvPr id="221" name="Google Shape;221;p16"/>
          <p:cNvSpPr txBox="1">
            <a:spLocks noGrp="1"/>
          </p:cNvSpPr>
          <p:nvPr>
            <p:ph type="body" idx="1"/>
          </p:nvPr>
        </p:nvSpPr>
        <p:spPr>
          <a:xfrm>
            <a:off x="1158240" y="1600201"/>
            <a:ext cx="9875520" cy="4525963"/>
          </a:xfrm>
          <a:prstGeom prst="rect">
            <a:avLst/>
          </a:prstGeom>
          <a:noFill/>
          <a:ln>
            <a:noFill/>
          </a:ln>
        </p:spPr>
        <p:txBody>
          <a:bodyPr spcFirstLastPara="1" vert="horz" wrap="square" lIns="109710" tIns="54840" rIns="109710" bIns="54840" rtlCol="0" anchor="t" anchorCtr="0">
            <a:normAutofit/>
          </a:bodyPr>
          <a:lstStyle/>
          <a:p>
            <a:pPr marL="411480" indent="-411480">
              <a:spcBef>
                <a:spcPts val="0"/>
              </a:spcBef>
              <a:buClr>
                <a:srgbClr val="595959"/>
              </a:buClr>
              <a:buSzPts val="3200"/>
              <a:buChar char="»"/>
            </a:pPr>
            <a:r>
              <a:rPr lang="en-US"/>
              <a:t>Individual Therapy</a:t>
            </a:r>
            <a:endParaRPr/>
          </a:p>
          <a:p>
            <a:pPr marL="411480" indent="-411480">
              <a:spcBef>
                <a:spcPts val="768"/>
              </a:spcBef>
              <a:buClr>
                <a:srgbClr val="595959"/>
              </a:buClr>
              <a:buSzPts val="3200"/>
              <a:buChar char="»"/>
            </a:pPr>
            <a:r>
              <a:rPr lang="en-US"/>
              <a:t>Groups</a:t>
            </a:r>
            <a:endParaRPr/>
          </a:p>
          <a:p>
            <a:pPr marL="411480" indent="-411480">
              <a:spcBef>
                <a:spcPts val="768"/>
              </a:spcBef>
              <a:buClr>
                <a:srgbClr val="595959"/>
              </a:buClr>
              <a:buSzPts val="3200"/>
              <a:buChar char="»"/>
            </a:pPr>
            <a:r>
              <a:rPr lang="en-US"/>
              <a:t>Consultation Team</a:t>
            </a:r>
            <a:endParaRPr/>
          </a:p>
          <a:p>
            <a:pPr marL="411480" indent="-411480">
              <a:spcBef>
                <a:spcPts val="768"/>
              </a:spcBef>
              <a:buClr>
                <a:srgbClr val="595959"/>
              </a:buClr>
              <a:buSzPts val="3200"/>
              <a:buChar char="»"/>
            </a:pPr>
            <a:r>
              <a:rPr lang="en-US"/>
              <a:t>Telephone Coaching</a:t>
            </a:r>
            <a:endParaRPr/>
          </a:p>
        </p:txBody>
      </p:sp>
    </p:spTree>
    <p:extLst>
      <p:ext uri="{BB962C8B-B14F-4D97-AF65-F5344CB8AC3E}">
        <p14:creationId xmlns:p14="http://schemas.microsoft.com/office/powerpoint/2010/main" val="406040726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17"/>
          <p:cNvSpPr txBox="1">
            <a:spLocks noGrp="1"/>
          </p:cNvSpPr>
          <p:nvPr>
            <p:ph type="title"/>
          </p:nvPr>
        </p:nvSpPr>
        <p:spPr>
          <a:xfrm>
            <a:off x="1158240" y="274639"/>
            <a:ext cx="9875520" cy="1142681"/>
          </a:xfrm>
          <a:prstGeom prst="rect">
            <a:avLst/>
          </a:prstGeom>
          <a:noFill/>
          <a:ln>
            <a:noFill/>
          </a:ln>
        </p:spPr>
        <p:txBody>
          <a:bodyPr spcFirstLastPara="1" vert="horz" wrap="square" lIns="109710" tIns="54840" rIns="109710" bIns="54840" rtlCol="0" anchor="ctr" anchorCtr="0">
            <a:normAutofit fontScale="90000"/>
          </a:bodyPr>
          <a:lstStyle/>
          <a:p>
            <a:pPr algn="ctr">
              <a:spcBef>
                <a:spcPts val="0"/>
              </a:spcBef>
              <a:buClr>
                <a:schemeClr val="dk2"/>
              </a:buClr>
              <a:buSzPts val="3600"/>
            </a:pPr>
            <a:r>
              <a:rPr lang="en-US" sz="4320"/>
              <a:t>WHAT IS DIALECTICAL BEHAVIOUR THERAPY?</a:t>
            </a:r>
            <a:endParaRPr sz="4320"/>
          </a:p>
        </p:txBody>
      </p:sp>
      <p:sp>
        <p:nvSpPr>
          <p:cNvPr id="228" name="Google Shape;228;p17"/>
          <p:cNvSpPr txBox="1">
            <a:spLocks noGrp="1"/>
          </p:cNvSpPr>
          <p:nvPr>
            <p:ph type="body" idx="1"/>
          </p:nvPr>
        </p:nvSpPr>
        <p:spPr>
          <a:xfrm>
            <a:off x="1158240" y="1600201"/>
            <a:ext cx="9875520" cy="5481109"/>
          </a:xfrm>
          <a:prstGeom prst="rect">
            <a:avLst/>
          </a:prstGeom>
          <a:noFill/>
          <a:ln>
            <a:noFill/>
          </a:ln>
        </p:spPr>
        <p:txBody>
          <a:bodyPr spcFirstLastPara="1" vert="horz" wrap="square" lIns="109710" tIns="54840" rIns="109710" bIns="54840" rtlCol="0" anchor="t" anchorCtr="0">
            <a:normAutofit/>
          </a:bodyPr>
          <a:lstStyle/>
          <a:p>
            <a:pPr marL="0" indent="0">
              <a:lnSpc>
                <a:spcPct val="80000"/>
              </a:lnSpc>
              <a:spcBef>
                <a:spcPts val="0"/>
              </a:spcBef>
              <a:buClr>
                <a:srgbClr val="595959"/>
              </a:buClr>
              <a:buSzPts val="2240"/>
              <a:buNone/>
            </a:pPr>
            <a:r>
              <a:rPr lang="en-US" sz="2688"/>
              <a:t>Individual (hierarchy)</a:t>
            </a:r>
            <a:endParaRPr/>
          </a:p>
          <a:p>
            <a:pPr marL="411480" indent="-240792">
              <a:lnSpc>
                <a:spcPct val="80000"/>
              </a:lnSpc>
              <a:spcBef>
                <a:spcPts val="538"/>
              </a:spcBef>
              <a:buClr>
                <a:srgbClr val="595959"/>
              </a:buClr>
              <a:buSzPts val="2240"/>
              <a:buNone/>
            </a:pPr>
            <a:endParaRPr sz="2688"/>
          </a:p>
          <a:p>
            <a:pPr marL="0" indent="0">
              <a:lnSpc>
                <a:spcPct val="80000"/>
              </a:lnSpc>
              <a:spcBef>
                <a:spcPts val="538"/>
              </a:spcBef>
              <a:buClr>
                <a:srgbClr val="595959"/>
              </a:buClr>
              <a:buSzPts val="2240"/>
              <a:buNone/>
            </a:pPr>
            <a:r>
              <a:rPr lang="en-US" sz="2688"/>
              <a:t>Decrease</a:t>
            </a:r>
            <a:endParaRPr/>
          </a:p>
          <a:p>
            <a:pPr marL="891540" lvl="1" indent="-342900">
              <a:lnSpc>
                <a:spcPct val="80000"/>
              </a:lnSpc>
              <a:spcBef>
                <a:spcPts val="470"/>
              </a:spcBef>
              <a:buClr>
                <a:srgbClr val="595959"/>
              </a:buClr>
              <a:buSzPts val="1960"/>
            </a:pPr>
            <a:r>
              <a:rPr lang="en-US" sz="2352"/>
              <a:t>Life threatening (self harm, crisis survival)</a:t>
            </a:r>
            <a:endParaRPr/>
          </a:p>
          <a:p>
            <a:pPr marL="891540" lvl="1" indent="-342900">
              <a:lnSpc>
                <a:spcPct val="80000"/>
              </a:lnSpc>
              <a:spcBef>
                <a:spcPts val="470"/>
              </a:spcBef>
              <a:buClr>
                <a:srgbClr val="595959"/>
              </a:buClr>
              <a:buSzPts val="1960"/>
            </a:pPr>
            <a:r>
              <a:rPr lang="en-US" sz="2352"/>
              <a:t>Therapy interfering (not sharing information, missing appointments)</a:t>
            </a:r>
            <a:endParaRPr/>
          </a:p>
          <a:p>
            <a:pPr marL="891540" lvl="1" indent="-342900">
              <a:lnSpc>
                <a:spcPct val="80000"/>
              </a:lnSpc>
              <a:spcBef>
                <a:spcPts val="470"/>
              </a:spcBef>
              <a:buClr>
                <a:srgbClr val="595959"/>
              </a:buClr>
              <a:buSzPts val="1960"/>
            </a:pPr>
            <a:r>
              <a:rPr lang="en-US" sz="2352"/>
              <a:t>Quality of life (increase self esteem, self worth)</a:t>
            </a:r>
            <a:endParaRPr/>
          </a:p>
          <a:p>
            <a:pPr marL="411480" indent="-240792">
              <a:lnSpc>
                <a:spcPct val="80000"/>
              </a:lnSpc>
              <a:spcBef>
                <a:spcPts val="538"/>
              </a:spcBef>
              <a:buClr>
                <a:srgbClr val="595959"/>
              </a:buClr>
              <a:buSzPts val="2240"/>
              <a:buNone/>
            </a:pPr>
            <a:endParaRPr sz="2688"/>
          </a:p>
          <a:p>
            <a:pPr marL="0" indent="0">
              <a:lnSpc>
                <a:spcPct val="80000"/>
              </a:lnSpc>
              <a:spcBef>
                <a:spcPts val="538"/>
              </a:spcBef>
              <a:buClr>
                <a:srgbClr val="595959"/>
              </a:buClr>
              <a:buSzPts val="2240"/>
              <a:buNone/>
            </a:pPr>
            <a:endParaRPr sz="2688"/>
          </a:p>
          <a:p>
            <a:pPr marL="411480" indent="-411480">
              <a:lnSpc>
                <a:spcPct val="60000"/>
              </a:lnSpc>
              <a:spcBef>
                <a:spcPts val="538"/>
              </a:spcBef>
              <a:buClr>
                <a:srgbClr val="595959"/>
              </a:buClr>
              <a:buSzPts val="2240"/>
              <a:buNone/>
            </a:pPr>
            <a:r>
              <a:rPr lang="en-US" sz="2688"/>
              <a:t>Increase </a:t>
            </a:r>
            <a:r>
              <a:rPr lang="en-US" sz="2688">
                <a:latin typeface="Calibri"/>
                <a:ea typeface="Calibri"/>
                <a:cs typeface="Calibri"/>
                <a:sym typeface="Calibri"/>
              </a:rPr>
              <a:t>behavioural skills:</a:t>
            </a:r>
            <a:endParaRPr/>
          </a:p>
          <a:p>
            <a:pPr marL="891540" lvl="1" indent="-342900">
              <a:lnSpc>
                <a:spcPct val="60000"/>
              </a:lnSpc>
              <a:spcBef>
                <a:spcPts val="470"/>
              </a:spcBef>
              <a:buClr>
                <a:srgbClr val="595959"/>
              </a:buClr>
              <a:buSzPts val="1960"/>
              <a:buFont typeface="Calibri"/>
              <a:buChar char="-"/>
            </a:pPr>
            <a:r>
              <a:rPr lang="en-US" sz="2352">
                <a:latin typeface="Calibri"/>
                <a:ea typeface="Calibri"/>
                <a:cs typeface="Calibri"/>
                <a:sym typeface="Calibri"/>
              </a:rPr>
              <a:t>Core mindfulness</a:t>
            </a:r>
            <a:endParaRPr/>
          </a:p>
          <a:p>
            <a:pPr marL="891540" lvl="1" indent="-342900">
              <a:lnSpc>
                <a:spcPct val="60000"/>
              </a:lnSpc>
              <a:spcBef>
                <a:spcPts val="470"/>
              </a:spcBef>
              <a:buClr>
                <a:srgbClr val="595959"/>
              </a:buClr>
              <a:buSzPts val="1960"/>
              <a:buFont typeface="Calibri"/>
              <a:buChar char="-"/>
            </a:pPr>
            <a:r>
              <a:rPr lang="en-US" sz="2352">
                <a:latin typeface="Calibri"/>
                <a:ea typeface="Calibri"/>
                <a:cs typeface="Calibri"/>
                <a:sym typeface="Calibri"/>
              </a:rPr>
              <a:t>Interpersonal effectiveness	</a:t>
            </a:r>
            <a:endParaRPr/>
          </a:p>
          <a:p>
            <a:pPr marL="891540" lvl="1" indent="-342900">
              <a:lnSpc>
                <a:spcPct val="60000"/>
              </a:lnSpc>
              <a:spcBef>
                <a:spcPts val="470"/>
              </a:spcBef>
              <a:buClr>
                <a:srgbClr val="595959"/>
              </a:buClr>
              <a:buSzPts val="1960"/>
              <a:buFont typeface="Calibri"/>
              <a:buChar char="-"/>
            </a:pPr>
            <a:r>
              <a:rPr lang="en-US" sz="2352">
                <a:latin typeface="Calibri"/>
                <a:ea typeface="Calibri"/>
                <a:cs typeface="Calibri"/>
                <a:sym typeface="Calibri"/>
              </a:rPr>
              <a:t>Emotion regulation</a:t>
            </a:r>
            <a:endParaRPr/>
          </a:p>
          <a:p>
            <a:pPr marL="891540" lvl="1" indent="-342900">
              <a:lnSpc>
                <a:spcPct val="60000"/>
              </a:lnSpc>
              <a:spcBef>
                <a:spcPts val="470"/>
              </a:spcBef>
              <a:buClr>
                <a:srgbClr val="595959"/>
              </a:buClr>
              <a:buSzPts val="1960"/>
              <a:buFont typeface="Calibri"/>
              <a:buChar char="-"/>
            </a:pPr>
            <a:r>
              <a:rPr lang="en-US" sz="2352">
                <a:latin typeface="Calibri"/>
                <a:ea typeface="Calibri"/>
                <a:cs typeface="Calibri"/>
                <a:sym typeface="Calibri"/>
              </a:rPr>
              <a:t>Distress tolerance</a:t>
            </a:r>
            <a:endParaRPr/>
          </a:p>
          <a:p>
            <a:pPr marL="891540" lvl="1" indent="-342900">
              <a:lnSpc>
                <a:spcPct val="60000"/>
              </a:lnSpc>
              <a:spcBef>
                <a:spcPts val="470"/>
              </a:spcBef>
              <a:buClr>
                <a:srgbClr val="595959"/>
              </a:buClr>
              <a:buSzPts val="1960"/>
              <a:buFont typeface="Calibri"/>
              <a:buChar char="-"/>
            </a:pPr>
            <a:r>
              <a:rPr lang="en-US" sz="2352">
                <a:latin typeface="Calibri"/>
                <a:ea typeface="Calibri"/>
                <a:cs typeface="Calibri"/>
                <a:sym typeface="Calibri"/>
              </a:rPr>
              <a:t>Self-management</a:t>
            </a:r>
            <a:endParaRPr/>
          </a:p>
          <a:p>
            <a:pPr marL="411480" indent="-240792">
              <a:lnSpc>
                <a:spcPct val="80000"/>
              </a:lnSpc>
              <a:spcBef>
                <a:spcPts val="538"/>
              </a:spcBef>
              <a:buClr>
                <a:srgbClr val="595959"/>
              </a:buClr>
              <a:buSzPts val="2240"/>
              <a:buNone/>
            </a:pPr>
            <a:endParaRPr sz="2688"/>
          </a:p>
        </p:txBody>
      </p:sp>
    </p:spTree>
    <p:extLst>
      <p:ext uri="{BB962C8B-B14F-4D97-AF65-F5344CB8AC3E}">
        <p14:creationId xmlns:p14="http://schemas.microsoft.com/office/powerpoint/2010/main" val="346964712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*Validation</a:t>
            </a:r>
          </a:p>
        </p:txBody>
      </p:sp>
      <p:sp>
        <p:nvSpPr>
          <p:cNvPr id="3" name="Content Placeholder 2"/>
          <p:cNvSpPr>
            <a:spLocks noGrp="1"/>
          </p:cNvSpPr>
          <p:nvPr>
            <p:ph idx="1"/>
          </p:nvPr>
        </p:nvSpPr>
        <p:spPr/>
        <p:txBody>
          <a:bodyPr>
            <a:normAutofit/>
          </a:bodyPr>
          <a:lstStyle/>
          <a:p>
            <a:r>
              <a:rPr lang="en-US" dirty="0"/>
              <a:t>Paying attention</a:t>
            </a:r>
          </a:p>
          <a:p>
            <a:r>
              <a:rPr lang="en-US" dirty="0"/>
              <a:t>Accurate reflection</a:t>
            </a:r>
          </a:p>
          <a:p>
            <a:r>
              <a:rPr lang="en-US" dirty="0"/>
              <a:t>Verbalizing hypotheses (‘mind reading’)</a:t>
            </a:r>
          </a:p>
          <a:p>
            <a:r>
              <a:rPr lang="en-US" dirty="0"/>
              <a:t>Making sense of behavior in historical context</a:t>
            </a:r>
          </a:p>
          <a:p>
            <a:r>
              <a:rPr lang="en-US" dirty="0"/>
              <a:t>Making sense of behavior in the current context; normalizing</a:t>
            </a:r>
          </a:p>
          <a:p>
            <a:r>
              <a:rPr lang="en-US" dirty="0"/>
              <a:t>Being genuine; equalizing power</a:t>
            </a:r>
          </a:p>
        </p:txBody>
      </p:sp>
    </p:spTree>
    <p:extLst>
      <p:ext uri="{BB962C8B-B14F-4D97-AF65-F5344CB8AC3E}">
        <p14:creationId xmlns:p14="http://schemas.microsoft.com/office/powerpoint/2010/main" val="322806342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*Irreverence </a:t>
            </a:r>
          </a:p>
        </p:txBody>
      </p:sp>
      <p:sp>
        <p:nvSpPr>
          <p:cNvPr id="3" name="Content Placeholder 2"/>
          <p:cNvSpPr>
            <a:spLocks noGrp="1"/>
          </p:cNvSpPr>
          <p:nvPr>
            <p:ph sz="half" idx="2"/>
          </p:nvPr>
        </p:nvSpPr>
        <p:spPr/>
        <p:txBody>
          <a:bodyPr vert="horz" lIns="109728" tIns="54864" rIns="109728" bIns="54864" rtlCol="0" anchor="t">
            <a:normAutofit/>
          </a:bodyPr>
          <a:lstStyle/>
          <a:p>
            <a:r>
              <a:rPr lang="en-US" dirty="0"/>
              <a:t>Gets your attention</a:t>
            </a:r>
          </a:p>
          <a:p>
            <a:r>
              <a:rPr lang="en-US" dirty="0">
                <a:cs typeface="Arial"/>
              </a:rPr>
              <a:t>Disrupts </a:t>
            </a:r>
            <a:r>
              <a:rPr lang="en-US" dirty="0">
                <a:sym typeface="Wingdings"/>
              </a:rPr>
              <a:t>then restores balance </a:t>
            </a:r>
            <a:endParaRPr lang="en-US" dirty="0"/>
          </a:p>
          <a:p>
            <a:r>
              <a:rPr lang="en-US" dirty="0"/>
              <a:t>Can make you smile</a:t>
            </a:r>
          </a:p>
          <a:p>
            <a:endParaRPr lang="en-US" dirty="0"/>
          </a:p>
          <a:p>
            <a:endParaRPr lang="en-US" dirty="0"/>
          </a:p>
          <a:p>
            <a:r>
              <a:rPr lang="en-US" dirty="0">
                <a:hlinkClick r:id="rId3"/>
              </a:rPr>
              <a:t>https://twitter.com/dbtmindfulnow/status/638531424153378817</a:t>
            </a:r>
            <a:endParaRPr lang="en-US" dirty="0"/>
          </a:p>
          <a:p>
            <a:endParaRPr lang="en-US" dirty="0"/>
          </a:p>
          <a:p>
            <a:endParaRPr lang="en-US" dirty="0"/>
          </a:p>
          <a:p>
            <a:endParaRPr lang="en-US" dirty="0"/>
          </a:p>
          <a:p>
            <a:endParaRPr lang="en-US" dirty="0"/>
          </a:p>
        </p:txBody>
      </p:sp>
      <p:pic>
        <p:nvPicPr>
          <p:cNvPr id="5122" name="Picture 2"/>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bwMode="auto">
          <a:xfrm>
            <a:off x="1158240" y="1843882"/>
            <a:ext cx="4846320" cy="403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7874326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Hypothesized Mechanism of Change</a:t>
            </a:r>
          </a:p>
        </p:txBody>
      </p:sp>
      <p:sp>
        <p:nvSpPr>
          <p:cNvPr id="5" name="Text Placeholder 4"/>
          <p:cNvSpPr>
            <a:spLocks noGrp="1"/>
          </p:cNvSpPr>
          <p:nvPr>
            <p:ph type="body" idx="1"/>
          </p:nvPr>
        </p:nvSpPr>
        <p:spPr/>
        <p:txBody>
          <a:bodyPr/>
          <a:lstStyle/>
          <a:p>
            <a:r>
              <a:rPr lang="en-US" dirty="0"/>
              <a:t>Common to CBT’s</a:t>
            </a:r>
          </a:p>
        </p:txBody>
      </p:sp>
      <p:sp>
        <p:nvSpPr>
          <p:cNvPr id="3" name="Content Placeholder 2"/>
          <p:cNvSpPr>
            <a:spLocks noGrp="1"/>
          </p:cNvSpPr>
          <p:nvPr>
            <p:ph sz="half" idx="2"/>
          </p:nvPr>
        </p:nvSpPr>
        <p:spPr/>
        <p:txBody>
          <a:bodyPr/>
          <a:lstStyle/>
          <a:p>
            <a:r>
              <a:rPr lang="en-US" dirty="0"/>
              <a:t>Exposure and response prevention</a:t>
            </a:r>
          </a:p>
          <a:p>
            <a:r>
              <a:rPr lang="en-US" dirty="0"/>
              <a:t>Skills training</a:t>
            </a:r>
          </a:p>
          <a:p>
            <a:r>
              <a:rPr lang="en-US" dirty="0"/>
              <a:t>Reinforcement</a:t>
            </a:r>
          </a:p>
          <a:p>
            <a:r>
              <a:rPr lang="en-US" dirty="0"/>
              <a:t>Cognitive restructuring</a:t>
            </a:r>
          </a:p>
          <a:p>
            <a:r>
              <a:rPr lang="en-US" dirty="0"/>
              <a:t>Empathic communication</a:t>
            </a:r>
          </a:p>
          <a:p>
            <a:endParaRPr lang="en-US" dirty="0"/>
          </a:p>
          <a:p>
            <a:endParaRPr lang="en-US" dirty="0"/>
          </a:p>
        </p:txBody>
      </p:sp>
      <p:sp>
        <p:nvSpPr>
          <p:cNvPr id="8" name="Text Placeholder 7"/>
          <p:cNvSpPr>
            <a:spLocks noGrp="1"/>
          </p:cNvSpPr>
          <p:nvPr>
            <p:ph type="body" sz="quarter" idx="3"/>
          </p:nvPr>
        </p:nvSpPr>
        <p:spPr/>
        <p:txBody>
          <a:bodyPr/>
          <a:lstStyle/>
          <a:p>
            <a:r>
              <a:rPr lang="en-US" dirty="0"/>
              <a:t>Characteristic of DBT</a:t>
            </a:r>
          </a:p>
        </p:txBody>
      </p:sp>
      <p:sp>
        <p:nvSpPr>
          <p:cNvPr id="4" name="Content Placeholder 3"/>
          <p:cNvSpPr>
            <a:spLocks noGrp="1"/>
          </p:cNvSpPr>
          <p:nvPr>
            <p:ph sz="quarter" idx="4"/>
          </p:nvPr>
        </p:nvSpPr>
        <p:spPr/>
        <p:txBody>
          <a:bodyPr>
            <a:normAutofit fontScale="92500" lnSpcReduction="10000"/>
          </a:bodyPr>
          <a:lstStyle/>
          <a:p>
            <a:r>
              <a:rPr lang="en-US" dirty="0"/>
              <a:t>Hierarchy of goals</a:t>
            </a:r>
          </a:p>
          <a:p>
            <a:r>
              <a:rPr lang="en-US" dirty="0"/>
              <a:t>Dialectical focus</a:t>
            </a:r>
          </a:p>
          <a:p>
            <a:r>
              <a:rPr lang="en-US" dirty="0"/>
              <a:t>Telephone consultation</a:t>
            </a:r>
          </a:p>
          <a:p>
            <a:r>
              <a:rPr lang="en-US" dirty="0"/>
              <a:t>Micro-analytic chain analysis</a:t>
            </a:r>
          </a:p>
          <a:p>
            <a:r>
              <a:rPr lang="en-US" dirty="0"/>
              <a:t>Irreverence</a:t>
            </a:r>
          </a:p>
          <a:p>
            <a:r>
              <a:rPr lang="en-US" dirty="0"/>
              <a:t>High therapist disclosure </a:t>
            </a:r>
          </a:p>
          <a:p>
            <a:r>
              <a:rPr lang="en-US" dirty="0"/>
              <a:t>Explicit validation</a:t>
            </a:r>
          </a:p>
          <a:p>
            <a:r>
              <a:rPr lang="en-US" dirty="0"/>
              <a:t>Specific set of modules</a:t>
            </a:r>
          </a:p>
          <a:p>
            <a:endParaRPr lang="en-US" dirty="0"/>
          </a:p>
        </p:txBody>
      </p:sp>
      <p:sp>
        <p:nvSpPr>
          <p:cNvPr id="7" name="TextBox 6"/>
          <p:cNvSpPr txBox="1"/>
          <p:nvPr/>
        </p:nvSpPr>
        <p:spPr>
          <a:xfrm>
            <a:off x="609600" y="6389688"/>
            <a:ext cx="10972800" cy="350865"/>
          </a:xfrm>
          <a:prstGeom prst="rect">
            <a:avLst/>
          </a:prstGeom>
          <a:noFill/>
        </p:spPr>
        <p:txBody>
          <a:bodyPr wrap="square" rtlCol="0">
            <a:spAutoFit/>
          </a:bodyPr>
          <a:lstStyle/>
          <a:p>
            <a:r>
              <a:rPr lang="en-US" sz="1680" dirty="0"/>
              <a:t>Lynch et al.(2006) Mechanisms of Change in Dialectical Behavior Therapy J. of Clinical Psychology 62(4) 459-480</a:t>
            </a:r>
          </a:p>
        </p:txBody>
      </p:sp>
    </p:spTree>
    <p:extLst>
      <p:ext uri="{BB962C8B-B14F-4D97-AF65-F5344CB8AC3E}">
        <p14:creationId xmlns:p14="http://schemas.microsoft.com/office/powerpoint/2010/main" val="217881943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Eliciting Commitment </a:t>
            </a:r>
          </a:p>
        </p:txBody>
      </p:sp>
      <p:sp>
        <p:nvSpPr>
          <p:cNvPr id="3" name="Content Placeholder 2"/>
          <p:cNvSpPr>
            <a:spLocks noGrp="1"/>
          </p:cNvSpPr>
          <p:nvPr>
            <p:ph idx="1"/>
          </p:nvPr>
        </p:nvSpPr>
        <p:spPr/>
        <p:txBody>
          <a:bodyPr>
            <a:normAutofit/>
          </a:bodyPr>
          <a:lstStyle/>
          <a:p>
            <a:r>
              <a:rPr lang="en-US" dirty="0"/>
              <a:t>Foot in the Door – Evidence that DBT can lead to a life worth living</a:t>
            </a:r>
          </a:p>
          <a:p>
            <a:r>
              <a:rPr lang="en-US" dirty="0"/>
              <a:t>Door in the Face – Are you ready to give up suicidal behaviors now?  Why? Anticipates doubts that will arise in therapy.</a:t>
            </a:r>
          </a:p>
          <a:p>
            <a:r>
              <a:rPr lang="en-US" dirty="0"/>
              <a:t>Open discussion of DBT diagnosis- radical acceptance</a:t>
            </a:r>
          </a:p>
          <a:p>
            <a:r>
              <a:rPr lang="en-US" dirty="0"/>
              <a:t>Freedom to choose in absence of alternatives</a:t>
            </a:r>
          </a:p>
          <a:p>
            <a:r>
              <a:rPr lang="en-US" dirty="0"/>
              <a:t>Devil’s advocate</a:t>
            </a:r>
          </a:p>
          <a:p>
            <a:r>
              <a:rPr lang="en-US" dirty="0"/>
              <a:t>Prior commitment</a:t>
            </a:r>
          </a:p>
          <a:p>
            <a:endParaRPr lang="en-US" dirty="0"/>
          </a:p>
          <a:p>
            <a:endParaRPr lang="en-US" dirty="0"/>
          </a:p>
          <a:p>
            <a:endParaRPr lang="en-US" dirty="0"/>
          </a:p>
        </p:txBody>
      </p:sp>
    </p:spTree>
    <p:extLst>
      <p:ext uri="{BB962C8B-B14F-4D97-AF65-F5344CB8AC3E}">
        <p14:creationId xmlns:p14="http://schemas.microsoft.com/office/powerpoint/2010/main" val="88873748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*Hierarchy of Goals</a:t>
            </a:r>
          </a:p>
        </p:txBody>
      </p:sp>
      <p:sp>
        <p:nvSpPr>
          <p:cNvPr id="3" name="Content Placeholder 2"/>
          <p:cNvSpPr>
            <a:spLocks noGrp="1"/>
          </p:cNvSpPr>
          <p:nvPr>
            <p:ph idx="1"/>
          </p:nvPr>
        </p:nvSpPr>
        <p:spPr/>
        <p:txBody>
          <a:bodyPr>
            <a:normAutofit fontScale="92500" lnSpcReduction="10000"/>
          </a:bodyPr>
          <a:lstStyle/>
          <a:p>
            <a:pPr marL="0" indent="0">
              <a:buNone/>
            </a:pPr>
            <a:r>
              <a:rPr lang="en-US" sz="3840" dirty="0"/>
              <a:t>Level 1: Staying alive </a:t>
            </a:r>
          </a:p>
          <a:p>
            <a:pPr lvl="1"/>
            <a:r>
              <a:rPr lang="en-US" sz="2880" dirty="0"/>
              <a:t>Life threatening behaviors </a:t>
            </a:r>
          </a:p>
          <a:p>
            <a:pPr lvl="1"/>
            <a:r>
              <a:rPr lang="en-US" sz="2880" dirty="0"/>
              <a:t>Self-injury, eating</a:t>
            </a:r>
          </a:p>
          <a:p>
            <a:pPr marL="0" indent="0">
              <a:buNone/>
            </a:pPr>
            <a:r>
              <a:rPr lang="en-US" sz="3840" dirty="0"/>
              <a:t>Level 2: Staying in treatment</a:t>
            </a:r>
          </a:p>
          <a:p>
            <a:pPr lvl="1"/>
            <a:r>
              <a:rPr lang="en-US" sz="2880" dirty="0"/>
              <a:t>Absences, intoxication, diary cards, boundary issues</a:t>
            </a:r>
          </a:p>
          <a:p>
            <a:pPr lvl="1"/>
            <a:r>
              <a:rPr lang="en-US" sz="2880" dirty="0"/>
              <a:t>Invalidation by therapist</a:t>
            </a:r>
          </a:p>
          <a:p>
            <a:pPr marL="0" indent="0">
              <a:buNone/>
            </a:pPr>
            <a:r>
              <a:rPr lang="en-US" sz="3840" dirty="0"/>
              <a:t>Level 3: Stability</a:t>
            </a:r>
          </a:p>
          <a:p>
            <a:pPr lvl="1"/>
            <a:r>
              <a:rPr lang="en-US" sz="2880" dirty="0"/>
              <a:t>Substance use  ****</a:t>
            </a:r>
          </a:p>
          <a:p>
            <a:pPr lvl="1"/>
            <a:r>
              <a:rPr lang="en-US" sz="2880" dirty="0"/>
              <a:t>Relationships, housing, work</a:t>
            </a:r>
          </a:p>
        </p:txBody>
      </p:sp>
    </p:spTree>
    <p:extLst>
      <p:ext uri="{BB962C8B-B14F-4D97-AF65-F5344CB8AC3E}">
        <p14:creationId xmlns:p14="http://schemas.microsoft.com/office/powerpoint/2010/main" val="33139801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*DBT Assumptions about clients</a:t>
            </a:r>
          </a:p>
        </p:txBody>
      </p:sp>
      <p:sp>
        <p:nvSpPr>
          <p:cNvPr id="5" name="Content Placeholder 4"/>
          <p:cNvSpPr>
            <a:spLocks noGrp="1"/>
          </p:cNvSpPr>
          <p:nvPr>
            <p:ph idx="1"/>
          </p:nvPr>
        </p:nvSpPr>
        <p:spPr>
          <a:xfrm>
            <a:off x="1158240" y="1417320"/>
            <a:ext cx="9875520" cy="4525963"/>
          </a:xfrm>
        </p:spPr>
        <p:txBody>
          <a:bodyPr>
            <a:normAutofit fontScale="92500" lnSpcReduction="20000"/>
          </a:bodyPr>
          <a:lstStyle/>
          <a:p>
            <a:r>
              <a:rPr lang="en-US" sz="3840" dirty="0"/>
              <a:t>People are:</a:t>
            </a:r>
          </a:p>
          <a:p>
            <a:r>
              <a:rPr lang="en-US" sz="3840" dirty="0"/>
              <a:t> doing the best they can</a:t>
            </a:r>
          </a:p>
          <a:p>
            <a:r>
              <a:rPr lang="en-US" sz="3840" dirty="0"/>
              <a:t> want to improve</a:t>
            </a:r>
          </a:p>
          <a:p>
            <a:r>
              <a:rPr lang="en-US" sz="3840" dirty="0"/>
              <a:t> need to do better, try harder, and be more motivated to change</a:t>
            </a:r>
          </a:p>
          <a:p>
            <a:r>
              <a:rPr lang="en-US" sz="3840" dirty="0"/>
              <a:t>may not have caused all of their own problems, but they have to solve them anyway</a:t>
            </a:r>
          </a:p>
          <a:p>
            <a:r>
              <a:rPr lang="en-US" sz="3840" dirty="0"/>
              <a:t>the lives of suicidal individuals are unbearable as they are currently being lived</a:t>
            </a:r>
          </a:p>
          <a:p>
            <a:endParaRPr lang="en-US" sz="3840" dirty="0"/>
          </a:p>
        </p:txBody>
      </p:sp>
    </p:spTree>
    <p:extLst>
      <p:ext uri="{BB962C8B-B14F-4D97-AF65-F5344CB8AC3E}">
        <p14:creationId xmlns:p14="http://schemas.microsoft.com/office/powerpoint/2010/main" val="33026468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Core skills</a:t>
            </a:r>
          </a:p>
        </p:txBody>
      </p:sp>
      <p:sp>
        <p:nvSpPr>
          <p:cNvPr id="3" name="Content Placeholder 2"/>
          <p:cNvSpPr>
            <a:spLocks noGrp="1"/>
          </p:cNvSpPr>
          <p:nvPr>
            <p:ph idx="1"/>
          </p:nvPr>
        </p:nvSpPr>
        <p:spPr/>
        <p:txBody>
          <a:bodyPr/>
          <a:lstStyle/>
          <a:p>
            <a:r>
              <a:rPr lang="en-US" dirty="0"/>
              <a:t>Emotion Regulation</a:t>
            </a:r>
          </a:p>
          <a:p>
            <a:r>
              <a:rPr lang="en-US" dirty="0"/>
              <a:t>Distress Tolerance</a:t>
            </a:r>
          </a:p>
          <a:p>
            <a:r>
              <a:rPr lang="en-US" dirty="0"/>
              <a:t>Mindfulness</a:t>
            </a:r>
          </a:p>
          <a:p>
            <a:r>
              <a:rPr lang="en-US" dirty="0"/>
              <a:t>Interpersonal effectiveness</a:t>
            </a:r>
          </a:p>
        </p:txBody>
      </p:sp>
      <p:sp>
        <p:nvSpPr>
          <p:cNvPr id="4" name="Footer Placeholder 3"/>
          <p:cNvSpPr>
            <a:spLocks noGrp="1"/>
          </p:cNvSpPr>
          <p:nvPr>
            <p:ph type="ftr" sz="quarter" idx="11"/>
          </p:nvPr>
        </p:nvSpPr>
        <p:spPr/>
        <p:txBody>
          <a:bodyPr/>
          <a:lstStyle/>
          <a:p>
            <a:r>
              <a:rPr lang="en-US"/>
              <a:t>ECHO ONMH</a:t>
            </a:r>
            <a:endParaRPr lang="en-US" dirty="0"/>
          </a:p>
        </p:txBody>
      </p:sp>
      <p:sp>
        <p:nvSpPr>
          <p:cNvPr id="5" name="Slide Number Placeholder 4"/>
          <p:cNvSpPr>
            <a:spLocks noGrp="1"/>
          </p:cNvSpPr>
          <p:nvPr>
            <p:ph type="sldNum" sz="quarter" idx="12"/>
          </p:nvPr>
        </p:nvSpPr>
        <p:spPr/>
        <p:txBody>
          <a:bodyPr/>
          <a:lstStyle/>
          <a:p>
            <a:fld id="{7395BF2A-C319-4F29-873E-1ABED09E0044}" type="slidenum">
              <a:rPr lang="en-US" smtClean="0"/>
              <a:pPr/>
              <a:t>59</a:t>
            </a:fld>
            <a:endParaRPr lang="en-US" dirty="0"/>
          </a:p>
        </p:txBody>
      </p:sp>
    </p:spTree>
    <p:extLst>
      <p:ext uri="{BB962C8B-B14F-4D97-AF65-F5344CB8AC3E}">
        <p14:creationId xmlns:p14="http://schemas.microsoft.com/office/powerpoint/2010/main" val="36468982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Psychotherapy</a:t>
            </a:r>
          </a:p>
        </p:txBody>
      </p:sp>
      <p:sp>
        <p:nvSpPr>
          <p:cNvPr id="3" name="Content Placeholder 2"/>
          <p:cNvSpPr>
            <a:spLocks noGrp="1"/>
          </p:cNvSpPr>
          <p:nvPr>
            <p:ph idx="1"/>
          </p:nvPr>
        </p:nvSpPr>
        <p:spPr/>
        <p:txBody>
          <a:bodyPr/>
          <a:lstStyle/>
          <a:p>
            <a:r>
              <a:rPr lang="en-US" dirty="0"/>
              <a:t>3</a:t>
            </a:r>
            <a:r>
              <a:rPr lang="en-US" baseline="30000" dirty="0"/>
              <a:t>rd</a:t>
            </a:r>
            <a:r>
              <a:rPr lang="en-US" dirty="0"/>
              <a:t> wave – ACT, DBT, MBSR, MBCT, Others</a:t>
            </a:r>
          </a:p>
          <a:p>
            <a:endParaRPr lang="en-US" dirty="0"/>
          </a:p>
        </p:txBody>
      </p:sp>
      <p:pic>
        <p:nvPicPr>
          <p:cNvPr id="2050" name="Picture 2" descr="https://i.pinimg.com/originals/88/1c/23/881c23a759ec03a829e68203d496455c.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49053" y="1825625"/>
            <a:ext cx="3823608" cy="458832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443249" y="6229288"/>
            <a:ext cx="4031873" cy="369332"/>
          </a:xfrm>
          <a:prstGeom prst="rect">
            <a:avLst/>
          </a:prstGeom>
        </p:spPr>
        <p:txBody>
          <a:bodyPr wrap="none">
            <a:spAutoFit/>
          </a:bodyPr>
          <a:lstStyle/>
          <a:p>
            <a:r>
              <a:rPr lang="en-US" b="1" i="0" dirty="0">
                <a:solidFill>
                  <a:srgbClr val="111111"/>
                </a:solidFill>
                <a:effectLst/>
                <a:latin typeface="-apple-system"/>
              </a:rPr>
              <a:t>powerthoughtsmeditationclub.com</a:t>
            </a:r>
            <a:endParaRPr lang="en-US" dirty="0"/>
          </a:p>
        </p:txBody>
      </p:sp>
      <p:pic>
        <p:nvPicPr>
          <p:cNvPr id="1026" name="Picture 2" descr="Bhagavad Gita &amp; Hidden Truths: Paramahansa Yoganand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3261" y="2656907"/>
            <a:ext cx="2857500" cy="36385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440048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1" name="Title 1"/>
          <p:cNvSpPr>
            <a:spLocks noGrp="1"/>
          </p:cNvSpPr>
          <p:nvPr>
            <p:ph type="title"/>
          </p:nvPr>
        </p:nvSpPr>
        <p:spPr/>
        <p:txBody>
          <a:bodyPr/>
          <a:lstStyle/>
          <a:p>
            <a:pPr>
              <a:defRPr/>
            </a:pPr>
            <a:r>
              <a:rPr lang="en-GB" altLang="en-US">
                <a:ea typeface="+mj-ea"/>
              </a:rPr>
              <a:t>Individual Session Structure</a:t>
            </a:r>
          </a:p>
        </p:txBody>
      </p:sp>
      <p:sp>
        <p:nvSpPr>
          <p:cNvPr id="21507" name="Content Placeholder 2"/>
          <p:cNvSpPr>
            <a:spLocks noGrp="1"/>
          </p:cNvSpPr>
          <p:nvPr>
            <p:ph idx="1"/>
          </p:nvPr>
        </p:nvSpPr>
        <p:spPr/>
        <p:txBody>
          <a:bodyPr>
            <a:normAutofit fontScale="92500" lnSpcReduction="10000"/>
          </a:bodyPr>
          <a:lstStyle/>
          <a:p>
            <a:r>
              <a:rPr lang="en-GB" sz="2880">
                <a:latin typeface="Calibri" charset="0"/>
              </a:rPr>
              <a:t>Review diary card</a:t>
            </a:r>
          </a:p>
          <a:p>
            <a:r>
              <a:rPr lang="en-GB" sz="2880">
                <a:latin typeface="Calibri" charset="0"/>
              </a:rPr>
              <a:t>Check in on other aspects of treatment</a:t>
            </a:r>
          </a:p>
          <a:p>
            <a:r>
              <a:rPr lang="en-GB" sz="2880">
                <a:latin typeface="Calibri" charset="0"/>
              </a:rPr>
              <a:t>Set agenda according to target hierarchy</a:t>
            </a:r>
          </a:p>
          <a:p>
            <a:r>
              <a:rPr lang="en-GB" sz="2880">
                <a:latin typeface="Calibri" charset="0"/>
              </a:rPr>
              <a:t>Identify a specific instance of a target relevant problem behaviour (topography, frequency, intensity and duration)</a:t>
            </a:r>
          </a:p>
          <a:p>
            <a:r>
              <a:rPr lang="en-GB" sz="2880">
                <a:latin typeface="Calibri" charset="0"/>
              </a:rPr>
              <a:t>Do a behavioural chain analysis</a:t>
            </a:r>
          </a:p>
          <a:p>
            <a:r>
              <a:rPr lang="en-GB" sz="2880">
                <a:latin typeface="Calibri" charset="0"/>
              </a:rPr>
              <a:t>Perform a solution analysis</a:t>
            </a:r>
          </a:p>
          <a:p>
            <a:r>
              <a:rPr lang="en-GB" sz="2880">
                <a:latin typeface="Calibri" charset="0"/>
              </a:rPr>
              <a:t>Rehearse some new behaviour, plan generalization and ask for commitment to it, troubleshoot obstacles</a:t>
            </a:r>
          </a:p>
          <a:p>
            <a:r>
              <a:rPr lang="en-GB" sz="2880">
                <a:latin typeface="Calibri" charset="0"/>
              </a:rPr>
              <a:t>Notify of session ending, plan for next session, wind down </a:t>
            </a:r>
          </a:p>
        </p:txBody>
      </p:sp>
    </p:spTree>
    <p:extLst>
      <p:ext uri="{BB962C8B-B14F-4D97-AF65-F5344CB8AC3E}">
        <p14:creationId xmlns:p14="http://schemas.microsoft.com/office/powerpoint/2010/main" val="126986325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is Dialectical </a:t>
            </a:r>
            <a:r>
              <a:rPr lang="en-US" dirty="0" err="1"/>
              <a:t>Behaviour</a:t>
            </a:r>
            <a:r>
              <a:rPr lang="en-US" dirty="0"/>
              <a:t> Therapy?</a:t>
            </a:r>
          </a:p>
        </p:txBody>
      </p:sp>
      <p:pic>
        <p:nvPicPr>
          <p:cNvPr id="4" name="Picture 3"/>
          <p:cNvPicPr>
            <a:picLocks noChangeAspect="1"/>
          </p:cNvPicPr>
          <p:nvPr/>
        </p:nvPicPr>
        <p:blipFill>
          <a:blip r:embed="rId2"/>
          <a:stretch>
            <a:fillRect/>
          </a:stretch>
        </p:blipFill>
        <p:spPr>
          <a:xfrm>
            <a:off x="893783" y="1657330"/>
            <a:ext cx="10456116" cy="3917320"/>
          </a:xfrm>
          <a:prstGeom prst="rect">
            <a:avLst/>
          </a:prstGeom>
        </p:spPr>
      </p:pic>
      <p:sp>
        <p:nvSpPr>
          <p:cNvPr id="5" name="TextBox 4"/>
          <p:cNvSpPr txBox="1"/>
          <p:nvPr/>
        </p:nvSpPr>
        <p:spPr>
          <a:xfrm>
            <a:off x="1591274" y="5574648"/>
            <a:ext cx="5347546" cy="830997"/>
          </a:xfrm>
          <a:prstGeom prst="rect">
            <a:avLst/>
          </a:prstGeom>
          <a:noFill/>
        </p:spPr>
        <p:txBody>
          <a:bodyPr wrap="square" rtlCol="0">
            <a:spAutoFit/>
          </a:bodyPr>
          <a:lstStyle/>
          <a:p>
            <a:r>
              <a:rPr lang="en-US" sz="4800" dirty="0"/>
              <a:t>DIARY CARD</a:t>
            </a:r>
          </a:p>
        </p:txBody>
      </p:sp>
    </p:spTree>
    <p:extLst>
      <p:ext uri="{BB962C8B-B14F-4D97-AF65-F5344CB8AC3E}">
        <p14:creationId xmlns:p14="http://schemas.microsoft.com/office/powerpoint/2010/main" val="372272105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06880" y="622300"/>
            <a:ext cx="8763000" cy="5600700"/>
          </a:xfrm>
          <a:prstGeom prst="rect">
            <a:avLst/>
          </a:prstGeom>
        </p:spPr>
      </p:pic>
      <p:sp>
        <p:nvSpPr>
          <p:cNvPr id="6" name="TextBox 5"/>
          <p:cNvSpPr txBox="1"/>
          <p:nvPr/>
        </p:nvSpPr>
        <p:spPr>
          <a:xfrm>
            <a:off x="1591274" y="6223000"/>
            <a:ext cx="5347546" cy="830997"/>
          </a:xfrm>
          <a:prstGeom prst="rect">
            <a:avLst/>
          </a:prstGeom>
          <a:noFill/>
        </p:spPr>
        <p:txBody>
          <a:bodyPr wrap="square" rtlCol="0">
            <a:spAutoFit/>
          </a:bodyPr>
          <a:lstStyle/>
          <a:p>
            <a:r>
              <a:rPr lang="en-US" sz="4800" dirty="0"/>
              <a:t>DIARY CARD</a:t>
            </a:r>
          </a:p>
        </p:txBody>
      </p:sp>
    </p:spTree>
    <p:extLst>
      <p:ext uri="{BB962C8B-B14F-4D97-AF65-F5344CB8AC3E}">
        <p14:creationId xmlns:p14="http://schemas.microsoft.com/office/powerpoint/2010/main" val="209406696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a:p>
        </p:txBody>
      </p:sp>
      <p:sp>
        <p:nvSpPr>
          <p:cNvPr id="4" name="Footer Placeholder 3"/>
          <p:cNvSpPr>
            <a:spLocks noGrp="1"/>
          </p:cNvSpPr>
          <p:nvPr>
            <p:ph type="ftr" sz="quarter" idx="11"/>
          </p:nvPr>
        </p:nvSpPr>
        <p:spPr/>
        <p:txBody>
          <a:bodyPr/>
          <a:lstStyle/>
          <a:p>
            <a:r>
              <a:rPr lang="en-US"/>
              <a:t>ECHO ONMH</a:t>
            </a:r>
            <a:endParaRPr lang="en-US" dirty="0"/>
          </a:p>
        </p:txBody>
      </p:sp>
      <p:sp>
        <p:nvSpPr>
          <p:cNvPr id="5" name="Slide Number Placeholder 4"/>
          <p:cNvSpPr>
            <a:spLocks noGrp="1"/>
          </p:cNvSpPr>
          <p:nvPr>
            <p:ph type="sldNum" sz="quarter" idx="12"/>
          </p:nvPr>
        </p:nvSpPr>
        <p:spPr/>
        <p:txBody>
          <a:bodyPr/>
          <a:lstStyle/>
          <a:p>
            <a:fld id="{7395BF2A-C319-4F29-873E-1ABED09E0044}" type="slidenum">
              <a:rPr lang="en-US" smtClean="0"/>
              <a:pPr/>
              <a:t>63</a:t>
            </a:fld>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1320" y="0"/>
            <a:ext cx="5993720" cy="68780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05407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530" name="Object 2"/>
          <p:cNvGraphicFramePr>
            <a:graphicFrameLocks noChangeAspect="1"/>
          </p:cNvGraphicFramePr>
          <p:nvPr/>
        </p:nvGraphicFramePr>
        <p:xfrm>
          <a:off x="3055622" y="0"/>
          <a:ext cx="6078856" cy="6858000"/>
        </p:xfrm>
        <a:graphic>
          <a:graphicData uri="http://schemas.openxmlformats.org/presentationml/2006/ole">
            <mc:AlternateContent xmlns:mc="http://schemas.openxmlformats.org/markup-compatibility/2006">
              <mc:Choice xmlns:v="urn:schemas-microsoft-com:vml" Requires="v">
                <p:oleObj name="Document" r:id="rId2" imgW="7093222" imgH="8867138" progId="Word.Document.8">
                  <p:embed/>
                </p:oleObj>
              </mc:Choice>
              <mc:Fallback>
                <p:oleObj name="Document" r:id="rId2" imgW="7093222" imgH="8867138" progId="Word.Document.8">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5622" y="0"/>
                        <a:ext cx="6078856"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Tree>
    <p:extLst>
      <p:ext uri="{BB962C8B-B14F-4D97-AF65-F5344CB8AC3E}">
        <p14:creationId xmlns:p14="http://schemas.microsoft.com/office/powerpoint/2010/main" val="228745687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554" name="Object 2"/>
          <p:cNvGraphicFramePr>
            <a:graphicFrameLocks noChangeAspect="1"/>
          </p:cNvGraphicFramePr>
          <p:nvPr/>
        </p:nvGraphicFramePr>
        <p:xfrm>
          <a:off x="3145156" y="981076"/>
          <a:ext cx="5735954" cy="6858000"/>
        </p:xfrm>
        <a:graphic>
          <a:graphicData uri="http://schemas.openxmlformats.org/presentationml/2006/ole">
            <mc:AlternateContent xmlns:mc="http://schemas.openxmlformats.org/markup-compatibility/2006">
              <mc:Choice xmlns:v="urn:schemas-microsoft-com:vml" Requires="v">
                <p:oleObj name="Document" r:id="rId2" imgW="8922994" imgH="11820453" progId="Word.Document.8">
                  <p:embed/>
                </p:oleObj>
              </mc:Choice>
              <mc:Fallback>
                <p:oleObj name="Document" r:id="rId2" imgW="8922994" imgH="11820453" progId="Word.Document.8">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45156" y="981076"/>
                        <a:ext cx="5735954"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Tree>
    <p:extLst>
      <p:ext uri="{BB962C8B-B14F-4D97-AF65-F5344CB8AC3E}">
        <p14:creationId xmlns:p14="http://schemas.microsoft.com/office/powerpoint/2010/main" val="164128510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578" name="Object 2"/>
          <p:cNvGraphicFramePr>
            <a:graphicFrameLocks noChangeAspect="1"/>
          </p:cNvGraphicFramePr>
          <p:nvPr/>
        </p:nvGraphicFramePr>
        <p:xfrm>
          <a:off x="2865122" y="0"/>
          <a:ext cx="6459856" cy="6858000"/>
        </p:xfrm>
        <a:graphic>
          <a:graphicData uri="http://schemas.openxmlformats.org/presentationml/2006/ole">
            <mc:AlternateContent xmlns:mc="http://schemas.openxmlformats.org/markup-compatibility/2006">
              <mc:Choice xmlns:v="urn:schemas-microsoft-com:vml" Requires="v">
                <p:oleObj name="Document" r:id="rId2" imgW="7093222" imgH="8341667" progId="Word.Document.8">
                  <p:embed/>
                </p:oleObj>
              </mc:Choice>
              <mc:Fallback>
                <p:oleObj name="Document" r:id="rId2" imgW="7093222" imgH="8341667" progId="Word.Document.8">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65122" y="0"/>
                        <a:ext cx="6459856"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Tree>
    <p:extLst>
      <p:ext uri="{BB962C8B-B14F-4D97-AF65-F5344CB8AC3E}">
        <p14:creationId xmlns:p14="http://schemas.microsoft.com/office/powerpoint/2010/main" val="203634332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p:cNvSpPr>
            <a:spLocks noGrp="1"/>
          </p:cNvSpPr>
          <p:nvPr>
            <p:ph type="title"/>
          </p:nvPr>
        </p:nvSpPr>
        <p:spPr/>
        <p:txBody>
          <a:bodyPr/>
          <a:lstStyle/>
          <a:p>
            <a:pPr>
              <a:defRPr/>
            </a:pPr>
            <a:r>
              <a:rPr lang="en-GB" altLang="en-US" dirty="0">
                <a:ea typeface="+mj-ea"/>
              </a:rPr>
              <a:t>Skills Group Structure</a:t>
            </a:r>
          </a:p>
        </p:txBody>
      </p:sp>
      <p:sp>
        <p:nvSpPr>
          <p:cNvPr id="25603" name="Content Placeholder 2"/>
          <p:cNvSpPr>
            <a:spLocks noGrp="1"/>
          </p:cNvSpPr>
          <p:nvPr>
            <p:ph idx="1"/>
          </p:nvPr>
        </p:nvSpPr>
        <p:spPr/>
        <p:txBody>
          <a:bodyPr>
            <a:normAutofit lnSpcReduction="10000"/>
          </a:bodyPr>
          <a:lstStyle/>
          <a:p>
            <a:r>
              <a:rPr lang="en-GB" sz="2400">
                <a:latin typeface="Calibri" charset="0"/>
              </a:rPr>
              <a:t>Weekly 2 hour group:</a:t>
            </a:r>
          </a:p>
          <a:p>
            <a:r>
              <a:rPr lang="en-GB" sz="2400">
                <a:latin typeface="Calibri" charset="0"/>
              </a:rPr>
              <a:t>Homework review—round robin with skills leader taking feedback</a:t>
            </a:r>
          </a:p>
          <a:p>
            <a:r>
              <a:rPr lang="en-GB" sz="2400">
                <a:latin typeface="Calibri" charset="0"/>
              </a:rPr>
              <a:t>Break</a:t>
            </a:r>
          </a:p>
          <a:p>
            <a:r>
              <a:rPr lang="en-GB" sz="2400">
                <a:latin typeface="Calibri" charset="0"/>
              </a:rPr>
              <a:t>New skill taught</a:t>
            </a:r>
          </a:p>
          <a:p>
            <a:pPr lvl="1"/>
            <a:r>
              <a:rPr lang="en-GB">
                <a:latin typeface="Calibri" charset="0"/>
              </a:rPr>
              <a:t>Use of active teaching style</a:t>
            </a:r>
          </a:p>
          <a:p>
            <a:pPr lvl="1"/>
            <a:r>
              <a:rPr lang="en-GB">
                <a:latin typeface="Calibri" charset="0"/>
              </a:rPr>
              <a:t>Provide rationale for skills</a:t>
            </a:r>
          </a:p>
          <a:p>
            <a:pPr lvl="1"/>
            <a:r>
              <a:rPr lang="en-GB">
                <a:latin typeface="Calibri" charset="0"/>
              </a:rPr>
              <a:t>Get “buy in” and examples of how new skills might be useful</a:t>
            </a:r>
          </a:p>
          <a:p>
            <a:pPr lvl="1"/>
            <a:r>
              <a:rPr lang="en-GB">
                <a:latin typeface="Calibri" charset="0"/>
              </a:rPr>
              <a:t>Teach skills</a:t>
            </a:r>
          </a:p>
          <a:p>
            <a:pPr lvl="1"/>
            <a:r>
              <a:rPr lang="en-GB">
                <a:latin typeface="Calibri" charset="0"/>
              </a:rPr>
              <a:t>Pull out new behaviour</a:t>
            </a:r>
          </a:p>
          <a:p>
            <a:pPr lvl="1"/>
            <a:r>
              <a:rPr lang="en-GB">
                <a:latin typeface="Calibri" charset="0"/>
              </a:rPr>
              <a:t>Set homework</a:t>
            </a:r>
          </a:p>
          <a:p>
            <a:pPr lvl="1"/>
            <a:r>
              <a:rPr lang="en-GB">
                <a:latin typeface="Calibri" charset="0"/>
              </a:rPr>
              <a:t>Get a commitment to do homework, troubleshoot any difficulties</a:t>
            </a:r>
          </a:p>
        </p:txBody>
      </p:sp>
    </p:spTree>
    <p:extLst>
      <p:ext uri="{BB962C8B-B14F-4D97-AF65-F5344CB8AC3E}">
        <p14:creationId xmlns:p14="http://schemas.microsoft.com/office/powerpoint/2010/main" val="381567681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2"/>
          <p:cNvSpPr>
            <a:spLocks noGrp="1" noChangeArrowheads="1"/>
          </p:cNvSpPr>
          <p:nvPr>
            <p:ph type="title"/>
          </p:nvPr>
        </p:nvSpPr>
        <p:spPr/>
        <p:txBody>
          <a:bodyPr/>
          <a:lstStyle/>
          <a:p>
            <a:pPr>
              <a:defRPr/>
            </a:pPr>
            <a:r>
              <a:rPr lang="en-GB" altLang="en-US">
                <a:ea typeface="+mj-ea"/>
              </a:rPr>
              <a:t>Goals of Skills Training</a:t>
            </a:r>
          </a:p>
        </p:txBody>
      </p:sp>
      <p:sp>
        <p:nvSpPr>
          <p:cNvPr id="26627" name="Rectangle 3"/>
          <p:cNvSpPr>
            <a:spLocks noGrp="1" noChangeArrowheads="1"/>
          </p:cNvSpPr>
          <p:nvPr>
            <p:ph type="body" idx="1"/>
          </p:nvPr>
        </p:nvSpPr>
        <p:spPr>
          <a:xfrm>
            <a:off x="1257300" y="1989138"/>
            <a:ext cx="10325100" cy="4114800"/>
          </a:xfrm>
        </p:spPr>
        <p:txBody>
          <a:bodyPr>
            <a:normAutofit fontScale="85000" lnSpcReduction="20000"/>
          </a:bodyPr>
          <a:lstStyle/>
          <a:p>
            <a:pPr>
              <a:lnSpc>
                <a:spcPct val="80000"/>
              </a:lnSpc>
              <a:buFontTx/>
              <a:buNone/>
            </a:pPr>
            <a:r>
              <a:rPr lang="en-GB" sz="2400" dirty="0">
                <a:latin typeface="Calibri" charset="0"/>
              </a:rPr>
              <a:t>	</a:t>
            </a:r>
            <a:r>
              <a:rPr lang="en-GB" sz="2400" b="1" dirty="0">
                <a:latin typeface="Calibri" charset="0"/>
              </a:rPr>
              <a:t>Behaviours to Increase:		Behaviours to Decrease:</a:t>
            </a:r>
          </a:p>
          <a:p>
            <a:pPr>
              <a:lnSpc>
                <a:spcPct val="80000"/>
              </a:lnSpc>
              <a:buFontTx/>
              <a:buNone/>
            </a:pPr>
            <a:r>
              <a:rPr lang="en-GB" sz="2400" b="1" dirty="0">
                <a:latin typeface="Calibri" charset="0"/>
              </a:rPr>
              <a:t>	</a:t>
            </a:r>
          </a:p>
          <a:p>
            <a:pPr>
              <a:lnSpc>
                <a:spcPct val="80000"/>
              </a:lnSpc>
              <a:buFontTx/>
              <a:buNone/>
            </a:pPr>
            <a:r>
              <a:rPr lang="en-GB" sz="2400" dirty="0">
                <a:latin typeface="Calibri" charset="0"/>
              </a:rPr>
              <a:t>	Mindfulness skills			Identity confusion</a:t>
            </a:r>
          </a:p>
          <a:p>
            <a:pPr>
              <a:lnSpc>
                <a:spcPct val="80000"/>
              </a:lnSpc>
              <a:buFontTx/>
              <a:buNone/>
            </a:pPr>
            <a:r>
              <a:rPr lang="en-GB" sz="2400" dirty="0">
                <a:latin typeface="Calibri" charset="0"/>
              </a:rPr>
              <a:t>								Emptiness</a:t>
            </a:r>
          </a:p>
          <a:p>
            <a:pPr>
              <a:lnSpc>
                <a:spcPct val="80000"/>
              </a:lnSpc>
              <a:buFontTx/>
              <a:buNone/>
            </a:pPr>
            <a:r>
              <a:rPr lang="en-GB" sz="2400" dirty="0">
                <a:latin typeface="Calibri" charset="0"/>
              </a:rPr>
              <a:t>								Cognitive </a:t>
            </a:r>
            <a:r>
              <a:rPr lang="en-GB" sz="2400" dirty="0" err="1">
                <a:latin typeface="Calibri" charset="0"/>
              </a:rPr>
              <a:t>dysregulation</a:t>
            </a:r>
            <a:endParaRPr lang="en-GB" sz="2400" dirty="0">
              <a:latin typeface="Calibri" charset="0"/>
            </a:endParaRPr>
          </a:p>
          <a:p>
            <a:pPr>
              <a:lnSpc>
                <a:spcPct val="80000"/>
              </a:lnSpc>
              <a:buFontTx/>
              <a:buNone/>
            </a:pPr>
            <a:r>
              <a:rPr lang="en-GB" sz="2400" dirty="0">
                <a:latin typeface="Calibri" charset="0"/>
              </a:rPr>
              <a:t>	Interpersonal skills			Interpersonal chaos</a:t>
            </a:r>
          </a:p>
          <a:p>
            <a:pPr>
              <a:lnSpc>
                <a:spcPct val="80000"/>
              </a:lnSpc>
              <a:buFontTx/>
              <a:buNone/>
            </a:pPr>
            <a:r>
              <a:rPr lang="en-GB" sz="2400" dirty="0">
                <a:latin typeface="Calibri" charset="0"/>
              </a:rPr>
              <a:t>								Fears of abandonment</a:t>
            </a:r>
          </a:p>
          <a:p>
            <a:pPr>
              <a:lnSpc>
                <a:spcPct val="80000"/>
              </a:lnSpc>
              <a:buFontTx/>
              <a:buNone/>
            </a:pPr>
            <a:r>
              <a:rPr lang="en-GB" sz="2400" dirty="0">
                <a:latin typeface="Calibri" charset="0"/>
              </a:rPr>
              <a:t>	Emotion Regulation skills	Labile affect</a:t>
            </a:r>
          </a:p>
          <a:p>
            <a:pPr>
              <a:lnSpc>
                <a:spcPct val="80000"/>
              </a:lnSpc>
              <a:buFontTx/>
              <a:buNone/>
            </a:pPr>
            <a:r>
              <a:rPr lang="en-GB" sz="2400" dirty="0">
                <a:latin typeface="Calibri" charset="0"/>
              </a:rPr>
              <a:t>								Difficulties with anger</a:t>
            </a:r>
          </a:p>
          <a:p>
            <a:pPr>
              <a:lnSpc>
                <a:spcPct val="80000"/>
              </a:lnSpc>
              <a:buFontTx/>
              <a:buNone/>
            </a:pPr>
            <a:r>
              <a:rPr lang="en-GB" sz="2400" dirty="0">
                <a:latin typeface="Calibri" charset="0"/>
              </a:rPr>
              <a:t>	Distress Tolerance			Impulsive behaviours</a:t>
            </a:r>
          </a:p>
          <a:p>
            <a:pPr>
              <a:lnSpc>
                <a:spcPct val="80000"/>
              </a:lnSpc>
              <a:buFontTx/>
              <a:buNone/>
            </a:pPr>
            <a:r>
              <a:rPr lang="en-GB" sz="2400" dirty="0">
                <a:latin typeface="Calibri" charset="0"/>
              </a:rPr>
              <a:t>								Suicide threats</a:t>
            </a:r>
          </a:p>
          <a:p>
            <a:pPr>
              <a:lnSpc>
                <a:spcPct val="80000"/>
              </a:lnSpc>
              <a:buFontTx/>
              <a:buNone/>
            </a:pPr>
            <a:r>
              <a:rPr lang="en-GB" sz="2400" dirty="0">
                <a:latin typeface="Calibri" charset="0"/>
              </a:rPr>
              <a:t>								</a:t>
            </a:r>
            <a:r>
              <a:rPr lang="en-GB" sz="2400" dirty="0" err="1">
                <a:latin typeface="Calibri" charset="0"/>
              </a:rPr>
              <a:t>Parasuicide</a:t>
            </a:r>
            <a:endParaRPr lang="en-GB" sz="2400" dirty="0">
              <a:latin typeface="Calibri" charset="0"/>
            </a:endParaRPr>
          </a:p>
          <a:p>
            <a:pPr>
              <a:lnSpc>
                <a:spcPct val="80000"/>
              </a:lnSpc>
              <a:buFontTx/>
              <a:buNone/>
            </a:pPr>
            <a:r>
              <a:rPr lang="en-GB" sz="2400" dirty="0">
                <a:latin typeface="Calibri" charset="0"/>
              </a:rPr>
              <a:t>						</a:t>
            </a:r>
          </a:p>
        </p:txBody>
      </p:sp>
      <p:sp>
        <p:nvSpPr>
          <p:cNvPr id="26628" name="Line 4"/>
          <p:cNvSpPr>
            <a:spLocks noChangeShapeType="1"/>
          </p:cNvSpPr>
          <p:nvPr/>
        </p:nvSpPr>
        <p:spPr bwMode="auto">
          <a:xfrm flipV="1">
            <a:off x="1430656" y="2205040"/>
            <a:ext cx="0" cy="352901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2160"/>
          </a:p>
        </p:txBody>
      </p:sp>
      <p:sp>
        <p:nvSpPr>
          <p:cNvPr id="26629" name="Line 5"/>
          <p:cNvSpPr>
            <a:spLocks noChangeShapeType="1"/>
          </p:cNvSpPr>
          <p:nvPr/>
        </p:nvSpPr>
        <p:spPr bwMode="auto">
          <a:xfrm>
            <a:off x="10243186" y="2276475"/>
            <a:ext cx="0" cy="338455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2160"/>
          </a:p>
        </p:txBody>
      </p:sp>
    </p:spTree>
    <p:extLst>
      <p:ext uri="{BB962C8B-B14F-4D97-AF65-F5344CB8AC3E}">
        <p14:creationId xmlns:p14="http://schemas.microsoft.com/office/powerpoint/2010/main" val="300086777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p:txBody>
          <a:bodyPr>
            <a:normAutofit/>
          </a:bodyPr>
          <a:lstStyle/>
          <a:p>
            <a:pPr>
              <a:defRPr/>
            </a:pPr>
            <a:r>
              <a:rPr lang="en-GB" altLang="en-US" dirty="0">
                <a:ea typeface="+mj-ea"/>
              </a:rPr>
              <a:t>Function of weekly  consultation team</a:t>
            </a:r>
          </a:p>
        </p:txBody>
      </p:sp>
      <p:sp>
        <p:nvSpPr>
          <p:cNvPr id="27651" name="Content Placeholder 2"/>
          <p:cNvSpPr>
            <a:spLocks noGrp="1"/>
          </p:cNvSpPr>
          <p:nvPr>
            <p:ph idx="1"/>
          </p:nvPr>
        </p:nvSpPr>
        <p:spPr>
          <a:xfrm>
            <a:off x="1158240" y="1935163"/>
            <a:ext cx="9875520" cy="4694237"/>
          </a:xfrm>
        </p:spPr>
        <p:txBody>
          <a:bodyPr>
            <a:normAutofit lnSpcReduction="10000"/>
          </a:bodyPr>
          <a:lstStyle/>
          <a:p>
            <a:r>
              <a:rPr lang="en-GB" sz="2880">
                <a:latin typeface="Calibri" charset="0"/>
              </a:rPr>
              <a:t>Help with formulation and difficulties encountered in applying the treatment adherently</a:t>
            </a:r>
          </a:p>
          <a:p>
            <a:r>
              <a:rPr lang="en-GB" sz="2880">
                <a:latin typeface="Calibri" charset="0"/>
              </a:rPr>
              <a:t>Education</a:t>
            </a:r>
          </a:p>
          <a:p>
            <a:r>
              <a:rPr lang="en-GB" sz="2880">
                <a:latin typeface="Calibri" charset="0"/>
              </a:rPr>
              <a:t>Empathy and support</a:t>
            </a:r>
          </a:p>
          <a:p>
            <a:r>
              <a:rPr lang="en-GB" sz="2880">
                <a:latin typeface="Calibri" charset="0"/>
              </a:rPr>
              <a:t>To keep team motivated and away from burnout</a:t>
            </a:r>
          </a:p>
          <a:p>
            <a:r>
              <a:rPr lang="en-GB" sz="2880">
                <a:latin typeface="Calibri" charset="0"/>
              </a:rPr>
              <a:t>For validation</a:t>
            </a:r>
          </a:p>
          <a:p>
            <a:r>
              <a:rPr lang="en-GB" sz="2880">
                <a:latin typeface="Calibri" charset="0"/>
              </a:rPr>
              <a:t>As your own treatment community to deal with your own “process issues” arising in the relationship </a:t>
            </a:r>
          </a:p>
          <a:p>
            <a:r>
              <a:rPr lang="en-GB" sz="2880">
                <a:latin typeface="Calibri" charset="0"/>
              </a:rPr>
              <a:t>To help you use your own DBT skills</a:t>
            </a:r>
          </a:p>
          <a:p>
            <a:r>
              <a:rPr lang="en-GB" sz="2880">
                <a:latin typeface="Calibri" charset="0"/>
              </a:rPr>
              <a:t>To share SUCCESSES!!!</a:t>
            </a:r>
          </a:p>
        </p:txBody>
      </p:sp>
    </p:spTree>
    <p:extLst>
      <p:ext uri="{BB962C8B-B14F-4D97-AF65-F5344CB8AC3E}">
        <p14:creationId xmlns:p14="http://schemas.microsoft.com/office/powerpoint/2010/main" val="19841980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Evidence for 3</a:t>
            </a:r>
            <a:r>
              <a:rPr lang="en-US" baseline="30000" dirty="0"/>
              <a:t>rd</a:t>
            </a:r>
            <a:r>
              <a:rPr lang="en-US" dirty="0"/>
              <a:t> Wave</a:t>
            </a:r>
          </a:p>
        </p:txBody>
      </p:sp>
      <p:graphicFrame>
        <p:nvGraphicFramePr>
          <p:cNvPr id="5" name="Content Placeholder 2">
            <a:extLst>
              <a:ext uri="{FF2B5EF4-FFF2-40B4-BE49-F238E27FC236}">
                <a16:creationId xmlns:a16="http://schemas.microsoft.com/office/drawing/2014/main" id="{60C66655-B90D-7405-B70F-55232BCD1598}"/>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6648222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Modifications for Addiction</a:t>
            </a:r>
          </a:p>
        </p:txBody>
      </p:sp>
      <p:sp>
        <p:nvSpPr>
          <p:cNvPr id="3" name="Content Placeholder 2"/>
          <p:cNvSpPr>
            <a:spLocks noGrp="1"/>
          </p:cNvSpPr>
          <p:nvPr>
            <p:ph idx="1"/>
          </p:nvPr>
        </p:nvSpPr>
        <p:spPr/>
        <p:txBody>
          <a:bodyPr/>
          <a:lstStyle/>
          <a:p>
            <a:pPr marL="0" indent="0">
              <a:buNone/>
            </a:pPr>
            <a:r>
              <a:rPr lang="en-US" dirty="0"/>
              <a:t>ATTACHMENT, ATTACHMENT, ATTACHMENT</a:t>
            </a:r>
          </a:p>
          <a:p>
            <a:pPr marL="0" indent="0">
              <a:buNone/>
            </a:pPr>
            <a:endParaRPr lang="en-US" dirty="0"/>
          </a:p>
          <a:p>
            <a:r>
              <a:rPr lang="en-US" dirty="0"/>
              <a:t>D    Dialectical Abstinence </a:t>
            </a:r>
          </a:p>
          <a:p>
            <a:r>
              <a:rPr lang="en-US" dirty="0"/>
              <a:t>C	Clear mind and Community Reinforcement</a:t>
            </a:r>
          </a:p>
          <a:p>
            <a:r>
              <a:rPr lang="en-US" dirty="0"/>
              <a:t>B	Burning Bridges and Building New Ones</a:t>
            </a:r>
          </a:p>
          <a:p>
            <a:r>
              <a:rPr lang="en-US" dirty="0"/>
              <a:t>A	Alternative Rebellion and Adaptive Denial</a:t>
            </a:r>
          </a:p>
        </p:txBody>
      </p:sp>
      <p:sp>
        <p:nvSpPr>
          <p:cNvPr id="4" name="TextBox 3"/>
          <p:cNvSpPr txBox="1"/>
          <p:nvPr/>
        </p:nvSpPr>
        <p:spPr>
          <a:xfrm>
            <a:off x="758614" y="6475589"/>
            <a:ext cx="6988260" cy="424732"/>
          </a:xfrm>
          <a:prstGeom prst="rect">
            <a:avLst/>
          </a:prstGeom>
          <a:noFill/>
        </p:spPr>
        <p:txBody>
          <a:bodyPr wrap="none" rtlCol="0">
            <a:spAutoFit/>
          </a:bodyPr>
          <a:lstStyle/>
          <a:p>
            <a:pPr defTabSz="548640"/>
            <a:r>
              <a:rPr lang="en-US" sz="2160" dirty="0" err="1">
                <a:solidFill>
                  <a:prstClr val="black"/>
                </a:solidFill>
              </a:rPr>
              <a:t>Linehan</a:t>
            </a:r>
            <a:r>
              <a:rPr lang="en-US" sz="2160" dirty="0">
                <a:solidFill>
                  <a:prstClr val="black"/>
                </a:solidFill>
              </a:rPr>
              <a:t>. DBT skills training: handouts and worksheets.  2014</a:t>
            </a:r>
          </a:p>
        </p:txBody>
      </p:sp>
    </p:spTree>
    <p:extLst>
      <p:ext uri="{BB962C8B-B14F-4D97-AF65-F5344CB8AC3E}">
        <p14:creationId xmlns:p14="http://schemas.microsoft.com/office/powerpoint/2010/main" val="350477509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Attachment</a:t>
            </a:r>
          </a:p>
        </p:txBody>
      </p:sp>
      <p:sp>
        <p:nvSpPr>
          <p:cNvPr id="3" name="Content Placeholder 2"/>
          <p:cNvSpPr>
            <a:spLocks noGrp="1"/>
          </p:cNvSpPr>
          <p:nvPr>
            <p:ph idx="1"/>
          </p:nvPr>
        </p:nvSpPr>
        <p:spPr/>
        <p:txBody>
          <a:bodyPr>
            <a:normAutofit/>
          </a:bodyPr>
          <a:lstStyle/>
          <a:p>
            <a:r>
              <a:rPr lang="en-US" dirty="0"/>
              <a:t>“pining for the patient”</a:t>
            </a:r>
          </a:p>
          <a:p>
            <a:r>
              <a:rPr lang="en-US" dirty="0"/>
              <a:t>Find the patient when they disappear</a:t>
            </a:r>
          </a:p>
          <a:p>
            <a:r>
              <a:rPr lang="en-US" dirty="0"/>
              <a:t>Increased emphasis on engaging clients  (could include)</a:t>
            </a:r>
          </a:p>
          <a:p>
            <a:pPr lvl="1"/>
            <a:r>
              <a:rPr lang="en-US" dirty="0"/>
              <a:t> Increase positive contact outside of session</a:t>
            </a:r>
          </a:p>
          <a:p>
            <a:pPr lvl="1"/>
            <a:r>
              <a:rPr lang="en-US" dirty="0"/>
              <a:t>Post cards, birthday and special occasion cards</a:t>
            </a:r>
          </a:p>
          <a:p>
            <a:pPr lvl="1"/>
            <a:r>
              <a:rPr lang="en-US" dirty="0"/>
              <a:t>Daily telephone check-in, exchange of messages</a:t>
            </a:r>
          </a:p>
          <a:p>
            <a:pPr lvl="1"/>
            <a:r>
              <a:rPr lang="en-US" dirty="0"/>
              <a:t>Conducting therapy ‘in vivo’</a:t>
            </a:r>
          </a:p>
          <a:p>
            <a:pPr lvl="1"/>
            <a:r>
              <a:rPr lang="en-US" dirty="0"/>
              <a:t>Supportive friends and family network meeting</a:t>
            </a:r>
          </a:p>
        </p:txBody>
      </p:sp>
    </p:spTree>
    <p:extLst>
      <p:ext uri="{BB962C8B-B14F-4D97-AF65-F5344CB8AC3E}">
        <p14:creationId xmlns:p14="http://schemas.microsoft.com/office/powerpoint/2010/main" val="421018525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Dialectical Abstinence</a:t>
            </a:r>
          </a:p>
        </p:txBody>
      </p:sp>
      <p:sp>
        <p:nvSpPr>
          <p:cNvPr id="3" name="Content Placeholder 2"/>
          <p:cNvSpPr>
            <a:spLocks noGrp="1"/>
          </p:cNvSpPr>
          <p:nvPr>
            <p:ph idx="1"/>
          </p:nvPr>
        </p:nvSpPr>
        <p:spPr/>
        <p:txBody>
          <a:bodyPr/>
          <a:lstStyle/>
          <a:p>
            <a:endParaRPr lang="en-US"/>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38427" y="1827389"/>
            <a:ext cx="6915150" cy="4648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758614" y="6475589"/>
            <a:ext cx="6988260" cy="424732"/>
          </a:xfrm>
          <a:prstGeom prst="rect">
            <a:avLst/>
          </a:prstGeom>
          <a:noFill/>
        </p:spPr>
        <p:txBody>
          <a:bodyPr wrap="none" rtlCol="0">
            <a:spAutoFit/>
          </a:bodyPr>
          <a:lstStyle/>
          <a:p>
            <a:pPr defTabSz="548640"/>
            <a:r>
              <a:rPr lang="en-US" sz="2160" dirty="0" err="1">
                <a:solidFill>
                  <a:prstClr val="black"/>
                </a:solidFill>
              </a:rPr>
              <a:t>Linehan</a:t>
            </a:r>
            <a:r>
              <a:rPr lang="en-US" sz="2160" dirty="0">
                <a:solidFill>
                  <a:prstClr val="black"/>
                </a:solidFill>
              </a:rPr>
              <a:t>. DBT skills training: handouts and worksheets.  2014</a:t>
            </a:r>
          </a:p>
        </p:txBody>
      </p:sp>
    </p:spTree>
    <p:extLst>
      <p:ext uri="{BB962C8B-B14F-4D97-AF65-F5344CB8AC3E}">
        <p14:creationId xmlns:p14="http://schemas.microsoft.com/office/powerpoint/2010/main" val="113153141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Clear Mind</a:t>
            </a: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19383" y="1417638"/>
            <a:ext cx="5231765" cy="28019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758614" y="6475589"/>
            <a:ext cx="6988260" cy="424732"/>
          </a:xfrm>
          <a:prstGeom prst="rect">
            <a:avLst/>
          </a:prstGeom>
          <a:noFill/>
        </p:spPr>
        <p:txBody>
          <a:bodyPr wrap="none" rtlCol="0">
            <a:spAutoFit/>
          </a:bodyPr>
          <a:lstStyle/>
          <a:p>
            <a:pPr defTabSz="548640"/>
            <a:r>
              <a:rPr lang="en-US" sz="2160" dirty="0" err="1">
                <a:solidFill>
                  <a:prstClr val="black"/>
                </a:solidFill>
              </a:rPr>
              <a:t>Linehan</a:t>
            </a:r>
            <a:r>
              <a:rPr lang="en-US" sz="2160" dirty="0">
                <a:solidFill>
                  <a:prstClr val="black"/>
                </a:solidFill>
              </a:rPr>
              <a:t>. DBT skills training: handouts and worksheets.  2014</a:t>
            </a:r>
          </a:p>
        </p:txBody>
      </p:sp>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7066" y="4435651"/>
            <a:ext cx="3884332" cy="12878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2" name="Picture 4"/>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8061410" y="4219539"/>
            <a:ext cx="2972350" cy="14189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2654595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Community Reinforcement</a:t>
            </a:r>
          </a:p>
        </p:txBody>
      </p:sp>
      <p:sp>
        <p:nvSpPr>
          <p:cNvPr id="3" name="Content Placeholder 2"/>
          <p:cNvSpPr>
            <a:spLocks noGrp="1"/>
          </p:cNvSpPr>
          <p:nvPr>
            <p:ph idx="1"/>
          </p:nvPr>
        </p:nvSpPr>
        <p:spPr/>
        <p:txBody>
          <a:bodyPr>
            <a:normAutofit/>
          </a:bodyPr>
          <a:lstStyle/>
          <a:p>
            <a:r>
              <a:rPr lang="en-US" dirty="0"/>
              <a:t>You want to make your life so good that you would not want to miss a day by using</a:t>
            </a:r>
          </a:p>
          <a:p>
            <a:endParaRPr lang="en-US" dirty="0"/>
          </a:p>
          <a:p>
            <a:r>
              <a:rPr lang="en-US" dirty="0"/>
              <a:t>Reinforce abstinence </a:t>
            </a:r>
          </a:p>
          <a:p>
            <a:r>
              <a:rPr lang="en-US" dirty="0"/>
              <a:t>Replace addiction </a:t>
            </a:r>
            <a:r>
              <a:rPr lang="en-US" dirty="0" err="1"/>
              <a:t>reinforcers</a:t>
            </a:r>
            <a:r>
              <a:rPr lang="en-US" dirty="0"/>
              <a:t> with abstinent </a:t>
            </a:r>
            <a:r>
              <a:rPr lang="en-US" dirty="0" err="1"/>
              <a:t>reinforcers</a:t>
            </a:r>
            <a:endParaRPr lang="en-US" dirty="0"/>
          </a:p>
          <a:p>
            <a:r>
              <a:rPr lang="en-US" dirty="0"/>
              <a:t>Sobriety Sampling</a:t>
            </a:r>
          </a:p>
        </p:txBody>
      </p:sp>
      <p:sp>
        <p:nvSpPr>
          <p:cNvPr id="4" name="TextBox 3"/>
          <p:cNvSpPr txBox="1"/>
          <p:nvPr/>
        </p:nvSpPr>
        <p:spPr>
          <a:xfrm>
            <a:off x="758614" y="6475589"/>
            <a:ext cx="6988260" cy="424732"/>
          </a:xfrm>
          <a:prstGeom prst="rect">
            <a:avLst/>
          </a:prstGeom>
          <a:noFill/>
        </p:spPr>
        <p:txBody>
          <a:bodyPr wrap="none" rtlCol="0">
            <a:spAutoFit/>
          </a:bodyPr>
          <a:lstStyle/>
          <a:p>
            <a:pPr defTabSz="548640"/>
            <a:r>
              <a:rPr lang="en-US" sz="2160" dirty="0" err="1">
                <a:solidFill>
                  <a:prstClr val="black"/>
                </a:solidFill>
              </a:rPr>
              <a:t>Linehan</a:t>
            </a:r>
            <a:r>
              <a:rPr lang="en-US" sz="2160" dirty="0">
                <a:solidFill>
                  <a:prstClr val="black"/>
                </a:solidFill>
              </a:rPr>
              <a:t>. DBT skills training: handouts and worksheets.  2014</a:t>
            </a:r>
          </a:p>
        </p:txBody>
      </p:sp>
    </p:spTree>
    <p:extLst>
      <p:ext uri="{BB962C8B-B14F-4D97-AF65-F5344CB8AC3E}">
        <p14:creationId xmlns:p14="http://schemas.microsoft.com/office/powerpoint/2010/main" val="42778459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Neurobiology of addiction</a:t>
            </a:r>
          </a:p>
        </p:txBody>
      </p:sp>
      <p:sp>
        <p:nvSpPr>
          <p:cNvPr id="3" name="Content Placeholder 2"/>
          <p:cNvSpPr>
            <a:spLocks noGrp="1"/>
          </p:cNvSpPr>
          <p:nvPr>
            <p:ph idx="1"/>
          </p:nvPr>
        </p:nvSpPr>
        <p:spPr/>
        <p:txBody>
          <a:bodyPr/>
          <a:lstStyle/>
          <a:p>
            <a:pPr marL="0" indent="0">
              <a:buNone/>
            </a:pPr>
            <a:r>
              <a:rPr lang="en-US" dirty="0" err="1"/>
              <a:t>Koob</a:t>
            </a:r>
            <a:endParaRPr lang="en-US" dirty="0"/>
          </a:p>
        </p:txBody>
      </p:sp>
      <p:pic>
        <p:nvPicPr>
          <p:cNvPr id="7" name="Picture 6"/>
          <p:cNvPicPr>
            <a:picLocks noChangeAspect="1"/>
          </p:cNvPicPr>
          <p:nvPr/>
        </p:nvPicPr>
        <p:blipFill>
          <a:blip r:embed="rId3"/>
          <a:stretch>
            <a:fillRect/>
          </a:stretch>
        </p:blipFill>
        <p:spPr>
          <a:xfrm>
            <a:off x="0" y="1476907"/>
            <a:ext cx="12192000" cy="4777946"/>
          </a:xfrm>
          <a:prstGeom prst="rect">
            <a:avLst/>
          </a:prstGeom>
        </p:spPr>
      </p:pic>
      <p:sp>
        <p:nvSpPr>
          <p:cNvPr id="8" name="TextBox 7"/>
          <p:cNvSpPr txBox="1"/>
          <p:nvPr/>
        </p:nvSpPr>
        <p:spPr>
          <a:xfrm>
            <a:off x="0" y="6218236"/>
            <a:ext cx="11268919" cy="646331"/>
          </a:xfrm>
          <a:prstGeom prst="rect">
            <a:avLst/>
          </a:prstGeom>
          <a:noFill/>
        </p:spPr>
        <p:txBody>
          <a:bodyPr wrap="none" rtlCol="0">
            <a:spAutoFit/>
          </a:bodyPr>
          <a:lstStyle/>
          <a:p>
            <a:r>
              <a:rPr lang="en-US" dirty="0"/>
              <a:t>George and </a:t>
            </a:r>
            <a:r>
              <a:rPr lang="en-US" dirty="0" err="1"/>
              <a:t>Koob</a:t>
            </a:r>
            <a:r>
              <a:rPr lang="en-US" dirty="0"/>
              <a:t>.  2017.  Individual differences in the </a:t>
            </a:r>
            <a:r>
              <a:rPr lang="en-US" dirty="0" err="1"/>
              <a:t>neuropsychopathology</a:t>
            </a:r>
            <a:r>
              <a:rPr lang="en-US" dirty="0"/>
              <a:t> of </a:t>
            </a:r>
            <a:r>
              <a:rPr lang="en-US" dirty="0" err="1"/>
              <a:t>addiction.Journal</a:t>
            </a:r>
            <a:r>
              <a:rPr lang="en-US" dirty="0"/>
              <a:t> Dialogues in clinical </a:t>
            </a:r>
          </a:p>
          <a:p>
            <a:r>
              <a:rPr lang="en-US" dirty="0"/>
              <a:t>neuroscience, 19(3) Permalink </a:t>
            </a:r>
            <a:r>
              <a:rPr lang="en-US" dirty="0">
                <a:hlinkClick r:id="rId4"/>
              </a:rPr>
              <a:t>https://escholarship.org/uc/item/0h66173b</a:t>
            </a:r>
            <a:r>
              <a:rPr lang="en-US" dirty="0"/>
              <a:t> DOI 10.31887/dcns.2017.19.3/</a:t>
            </a:r>
            <a:r>
              <a:rPr lang="en-US" dirty="0" err="1"/>
              <a:t>gkoob</a:t>
            </a:r>
            <a:r>
              <a:rPr lang="en-US" dirty="0"/>
              <a:t> </a:t>
            </a:r>
          </a:p>
        </p:txBody>
      </p:sp>
    </p:spTree>
    <p:extLst>
      <p:ext uri="{BB962C8B-B14F-4D97-AF65-F5344CB8AC3E}">
        <p14:creationId xmlns:p14="http://schemas.microsoft.com/office/powerpoint/2010/main" val="4251983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3481391" y="164592"/>
            <a:ext cx="5358190" cy="5564886"/>
          </a:xfrm>
          <a:prstGeom prst="rect">
            <a:avLst/>
          </a:prstGeom>
        </p:spPr>
      </p:pic>
      <p:sp>
        <p:nvSpPr>
          <p:cNvPr id="5" name="Rectangle 4"/>
          <p:cNvSpPr/>
          <p:nvPr/>
        </p:nvSpPr>
        <p:spPr>
          <a:xfrm>
            <a:off x="0" y="5873115"/>
            <a:ext cx="11887200" cy="984885"/>
          </a:xfrm>
          <a:prstGeom prst="rect">
            <a:avLst/>
          </a:prstGeom>
        </p:spPr>
        <p:txBody>
          <a:bodyPr wrap="square">
            <a:spAutoFit/>
          </a:bodyPr>
          <a:lstStyle/>
          <a:p>
            <a:endParaRPr lang="en-US" sz="2000" b="0" i="0" u="none" strike="noStrike" baseline="0" dirty="0">
              <a:solidFill>
                <a:srgbClr val="000000"/>
              </a:solidFill>
              <a:latin typeface="Times New Roman" panose="02020603050405020304" pitchFamily="18" charset="0"/>
            </a:endParaRPr>
          </a:p>
          <a:p>
            <a:r>
              <a:rPr lang="en-US" sz="2000" b="0" i="0" u="none" strike="noStrike" baseline="0" dirty="0">
                <a:solidFill>
                  <a:srgbClr val="000000"/>
                </a:solidFill>
                <a:latin typeface="Times New Roman" panose="02020603050405020304" pitchFamily="18" charset="0"/>
              </a:rPr>
              <a:t> </a:t>
            </a:r>
            <a:r>
              <a:rPr lang="en-US" b="0" i="0" u="none" strike="noStrike" baseline="0" dirty="0" err="1">
                <a:solidFill>
                  <a:srgbClr val="000000"/>
                </a:solidFill>
                <a:latin typeface="Times New Roman" panose="02020603050405020304" pitchFamily="18" charset="0"/>
              </a:rPr>
              <a:t>Balandeh</a:t>
            </a:r>
            <a:r>
              <a:rPr lang="en-US" b="0" i="0" u="none" strike="noStrike" baseline="0" dirty="0">
                <a:solidFill>
                  <a:srgbClr val="000000"/>
                </a:solidFill>
                <a:latin typeface="Times New Roman" panose="02020603050405020304" pitchFamily="18" charset="0"/>
              </a:rPr>
              <a:t> E, </a:t>
            </a:r>
            <a:r>
              <a:rPr lang="en-US" b="0" i="0" u="none" strike="noStrike" baseline="0" dirty="0" err="1">
                <a:solidFill>
                  <a:srgbClr val="000000"/>
                </a:solidFill>
                <a:latin typeface="Times New Roman" panose="02020603050405020304" pitchFamily="18" charset="0"/>
              </a:rPr>
              <a:t>Omidi</a:t>
            </a:r>
            <a:r>
              <a:rPr lang="en-US" b="0" i="0" u="none" strike="noStrike" baseline="0" dirty="0">
                <a:solidFill>
                  <a:srgbClr val="000000"/>
                </a:solidFill>
                <a:latin typeface="Times New Roman" panose="02020603050405020304" pitchFamily="18" charset="0"/>
              </a:rPr>
              <a:t> A, </a:t>
            </a:r>
            <a:r>
              <a:rPr lang="en-US" b="0" i="0" u="none" strike="noStrike" baseline="0" dirty="0" err="1">
                <a:solidFill>
                  <a:srgbClr val="000000"/>
                </a:solidFill>
                <a:latin typeface="Times New Roman" panose="02020603050405020304" pitchFamily="18" charset="0"/>
              </a:rPr>
              <a:t>Ghaderi</a:t>
            </a:r>
            <a:r>
              <a:rPr lang="en-US" b="0" i="0" u="none" strike="noStrike" baseline="0" dirty="0">
                <a:solidFill>
                  <a:srgbClr val="000000"/>
                </a:solidFill>
                <a:latin typeface="Times New Roman" panose="02020603050405020304" pitchFamily="18" charset="0"/>
              </a:rPr>
              <a:t> A. </a:t>
            </a:r>
            <a:r>
              <a:rPr lang="en-US" b="1" i="0" u="none" strike="noStrike" baseline="0" dirty="0">
                <a:solidFill>
                  <a:srgbClr val="000000"/>
                </a:solidFill>
                <a:latin typeface="Times New Roman" panose="02020603050405020304" pitchFamily="18" charset="0"/>
              </a:rPr>
              <a:t>A Narrative Review of Third-Wave Cognitive-Behavioral Therapies in Addiction. </a:t>
            </a:r>
            <a:r>
              <a:rPr lang="en-US" b="0" i="0" u="none" strike="noStrike" baseline="0" dirty="0">
                <a:solidFill>
                  <a:srgbClr val="000000"/>
                </a:solidFill>
                <a:latin typeface="Times New Roman" panose="02020603050405020304" pitchFamily="18" charset="0"/>
              </a:rPr>
              <a:t>Addict Health 2021; 13(1): 52-65. </a:t>
            </a:r>
            <a:endParaRPr lang="en-US" dirty="0"/>
          </a:p>
        </p:txBody>
      </p:sp>
    </p:spTree>
    <p:extLst>
      <p:ext uri="{BB962C8B-B14F-4D97-AF65-F5344CB8AC3E}">
        <p14:creationId xmlns:p14="http://schemas.microsoft.com/office/powerpoint/2010/main" val="1003682151"/>
      </p:ext>
    </p:extLst>
  </p:cSld>
  <p:clrMapOvr>
    <a:masterClrMapping/>
  </p:clrMapOvr>
</p:sld>
</file>

<file path=ppt/theme/_rels/them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Facet">
  <a:themeElements>
    <a:clrScheme name="Custom 7">
      <a:dk1>
        <a:sysClr val="windowText" lastClr="000000"/>
      </a:dk1>
      <a:lt1>
        <a:sysClr val="window" lastClr="FFFFFF"/>
      </a:lt1>
      <a:dk2>
        <a:srgbClr val="373545"/>
      </a:dk2>
      <a:lt2>
        <a:srgbClr val="CEDBE6"/>
      </a:lt2>
      <a:accent1>
        <a:srgbClr val="58B6C0"/>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3.xml><?xml version="1.0" encoding="utf-8"?>
<a:theme xmlns:a="http://schemas.openxmlformats.org/drawingml/2006/main" name="Integral">
  <a:themeElements>
    <a:clrScheme name="Integral">
      <a:dk1>
        <a:srgbClr val="2E2B21"/>
      </a:dk1>
      <a:lt1>
        <a:srgbClr val="FFFFFF"/>
      </a:lt1>
      <a:dk2>
        <a:srgbClr val="605B4F"/>
      </a:dk2>
      <a:lt2>
        <a:srgbClr val="D8D6BE"/>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blipFill rotWithShape="1">
          <a:blip xmlns:r="http://schemas.openxmlformats.org/officeDocument/2006/relationships" r:embed="rId1">
            <a:duotone>
              <a:schemeClr val="phClr">
                <a:tint val="98000"/>
              </a:schemeClr>
              <a:schemeClr val="phClr">
                <a:shade val="89000"/>
                <a:satMod val="145000"/>
              </a:schemeClr>
            </a:duotone>
          </a:blip>
          <a:tile tx="0" ty="0" sx="32000" sy="32000" flip="none" algn="tl"/>
        </a:blipFill>
        <a:blipFill rotWithShape="1">
          <a:blip xmlns:r="http://schemas.openxmlformats.org/officeDocument/2006/relationships" r:embed="rId2">
            <a:duotone>
              <a:schemeClr val="phClr">
                <a:tint val="98000"/>
              </a:schemeClr>
              <a:schemeClr val="phClr">
                <a:shade val="95000"/>
              </a:schemeClr>
            </a:duotone>
          </a:blip>
          <a:tile tx="0" ty="0" sx="32000" sy="32000" flip="none" algn="tl"/>
        </a:blipFill>
      </a:bgFillStyleLst>
    </a:fmtScheme>
  </a:themeElements>
  <a:objectDefaults/>
  <a:extraClrSchemeLst/>
  <a:extLst>
    <a:ext uri="{05A4C25C-085E-4340-85A3-A5531E510DB2}">
      <thm15:themeFamily xmlns:thm15="http://schemas.microsoft.com/office/thememl/2012/main" name="Integral" id="{3577F8C9-A904-41D8-97D2-FD898F53F20E}" vid="{090DCB5F-146D-478A-852A-34B16FE9F3A8}"/>
    </a:ext>
  </a:extLst>
</a:theme>
</file>

<file path=ppt/theme/theme4.xml><?xml version="1.0" encoding="utf-8"?>
<a:theme xmlns:a="http://schemas.openxmlformats.org/drawingml/2006/main" name="2_Frame">
  <a:themeElements>
    <a:clrScheme name="Custom 23">
      <a:dk1>
        <a:sysClr val="windowText" lastClr="000000"/>
      </a:dk1>
      <a:lt1>
        <a:sysClr val="window" lastClr="FFFFFF"/>
      </a:lt1>
      <a:dk2>
        <a:srgbClr val="373545"/>
      </a:dk2>
      <a:lt2>
        <a:srgbClr val="CEDBE6"/>
      </a:lt2>
      <a:accent1>
        <a:srgbClr val="58B6C0"/>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Corbel">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ppt/theme/theme5.xml><?xml version="1.0" encoding="utf-8"?>
<a:theme xmlns:a="http://schemas.openxmlformats.org/drawingml/2006/main" name="Frame">
  <a:themeElements>
    <a:clrScheme name="Custom 7">
      <a:dk1>
        <a:sysClr val="windowText" lastClr="000000"/>
      </a:dk1>
      <a:lt1>
        <a:sysClr val="window" lastClr="FFFFFF"/>
      </a:lt1>
      <a:dk2>
        <a:srgbClr val="373545"/>
      </a:dk2>
      <a:lt2>
        <a:srgbClr val="CEDBE6"/>
      </a:lt2>
      <a:accent1>
        <a:srgbClr val="58B6C0"/>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Corbel">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ustom 7">
    <a:dk1>
      <a:sysClr val="windowText" lastClr="000000"/>
    </a:dk1>
    <a:lt1>
      <a:sysClr val="window" lastClr="FFFFFF"/>
    </a:lt1>
    <a:dk2>
      <a:srgbClr val="373545"/>
    </a:dk2>
    <a:lt2>
      <a:srgbClr val="CEDBE6"/>
    </a:lt2>
    <a:accent1>
      <a:srgbClr val="58B6C0"/>
    </a:accent1>
    <a:accent2>
      <a:srgbClr val="58B6C0"/>
    </a:accent2>
    <a:accent3>
      <a:srgbClr val="75BDA7"/>
    </a:accent3>
    <a:accent4>
      <a:srgbClr val="7A8C8E"/>
    </a:accent4>
    <a:accent5>
      <a:srgbClr val="84ACB6"/>
    </a:accent5>
    <a:accent6>
      <a:srgbClr val="2683C6"/>
    </a:accent6>
    <a:hlink>
      <a:srgbClr val="6B9F25"/>
    </a:hlink>
    <a:folHlink>
      <a:srgbClr val="9F6715"/>
    </a:folHlink>
  </a:clrScheme>
</a:themeOverride>
</file>

<file path=ppt/theme/themeOverride2.xml><?xml version="1.0" encoding="utf-8"?>
<a:themeOverride xmlns:a="http://schemas.openxmlformats.org/drawingml/2006/main">
  <a:clrScheme name="Custom 7">
    <a:dk1>
      <a:sysClr val="windowText" lastClr="000000"/>
    </a:dk1>
    <a:lt1>
      <a:sysClr val="window" lastClr="FFFFFF"/>
    </a:lt1>
    <a:dk2>
      <a:srgbClr val="373545"/>
    </a:dk2>
    <a:lt2>
      <a:srgbClr val="CEDBE6"/>
    </a:lt2>
    <a:accent1>
      <a:srgbClr val="58B6C0"/>
    </a:accent1>
    <a:accent2>
      <a:srgbClr val="58B6C0"/>
    </a:accent2>
    <a:accent3>
      <a:srgbClr val="75BDA7"/>
    </a:accent3>
    <a:accent4>
      <a:srgbClr val="7A8C8E"/>
    </a:accent4>
    <a:accent5>
      <a:srgbClr val="84ACB6"/>
    </a:accent5>
    <a:accent6>
      <a:srgbClr val="2683C6"/>
    </a:accent6>
    <a:hlink>
      <a:srgbClr val="6B9F25"/>
    </a:hlink>
    <a:folHlink>
      <a:srgbClr val="9F6715"/>
    </a:folHlink>
  </a:clrScheme>
</a:themeOverride>
</file>

<file path=docProps/app.xml><?xml version="1.0" encoding="utf-8"?>
<Properties xmlns="http://schemas.openxmlformats.org/officeDocument/2006/extended-properties" xmlns:vt="http://schemas.openxmlformats.org/officeDocument/2006/docPropsVTypes">
  <TotalTime>1462</TotalTime>
  <Words>3652</Words>
  <Application>Microsoft Office PowerPoint</Application>
  <PresentationFormat>Widescreen</PresentationFormat>
  <Paragraphs>409</Paragraphs>
  <Slides>74</Slides>
  <Notes>19</Notes>
  <HiddenSlides>0</HiddenSlides>
  <MMClips>0</MMClips>
  <ScaleCrop>false</ScaleCrop>
  <HeadingPairs>
    <vt:vector size="8" baseType="variant">
      <vt:variant>
        <vt:lpstr>Fonts Used</vt:lpstr>
      </vt:variant>
      <vt:variant>
        <vt:i4>15</vt:i4>
      </vt:variant>
      <vt:variant>
        <vt:lpstr>Theme</vt:lpstr>
      </vt:variant>
      <vt:variant>
        <vt:i4>5</vt:i4>
      </vt:variant>
      <vt:variant>
        <vt:lpstr>Embedded OLE Servers</vt:lpstr>
      </vt:variant>
      <vt:variant>
        <vt:i4>1</vt:i4>
      </vt:variant>
      <vt:variant>
        <vt:lpstr>Slide Titles</vt:lpstr>
      </vt:variant>
      <vt:variant>
        <vt:i4>74</vt:i4>
      </vt:variant>
    </vt:vector>
  </HeadingPairs>
  <TitlesOfParts>
    <vt:vector size="95" baseType="lpstr">
      <vt:lpstr>-apple-system</vt:lpstr>
      <vt:lpstr>Aptos</vt:lpstr>
      <vt:lpstr>Arial</vt:lpstr>
      <vt:lpstr>BlinkMacSystemFont</vt:lpstr>
      <vt:lpstr>Calibri</vt:lpstr>
      <vt:lpstr>Calibri Light</vt:lpstr>
      <vt:lpstr>Corbel</vt:lpstr>
      <vt:lpstr>Courgette</vt:lpstr>
      <vt:lpstr>Georgia</vt:lpstr>
      <vt:lpstr>Times New Roman</vt:lpstr>
      <vt:lpstr>Trebuchet MS</vt:lpstr>
      <vt:lpstr>Tw Cen MT</vt:lpstr>
      <vt:lpstr>Wingdings</vt:lpstr>
      <vt:lpstr>Wingdings 2</vt:lpstr>
      <vt:lpstr>Wingdings 3</vt:lpstr>
      <vt:lpstr>Office Theme</vt:lpstr>
      <vt:lpstr>Facet</vt:lpstr>
      <vt:lpstr>Integral</vt:lpstr>
      <vt:lpstr>2_Frame</vt:lpstr>
      <vt:lpstr>Frame</vt:lpstr>
      <vt:lpstr>Document</vt:lpstr>
      <vt:lpstr>PowerPoint Presentation</vt:lpstr>
      <vt:lpstr>3rd Wave Psychotherapy and Substance Use</vt:lpstr>
      <vt:lpstr>Outline </vt:lpstr>
      <vt:lpstr>Psychotherapy</vt:lpstr>
      <vt:lpstr>Psychotherapy</vt:lpstr>
      <vt:lpstr>Psychotherapy</vt:lpstr>
      <vt:lpstr>Evidence for 3rd Wave</vt:lpstr>
      <vt:lpstr>Neurobiology of addiction</vt:lpstr>
      <vt:lpstr>PowerPoint Presentation</vt:lpstr>
      <vt:lpstr>Acceptance and Commitment Therapy (ACT)</vt:lpstr>
      <vt:lpstr>Dialectical Behavioural Therapy (DBT)</vt:lpstr>
      <vt:lpstr>Acceptance and Commitment Therapy (ACT)</vt:lpstr>
      <vt:lpstr>https://stevenchayes.com/about/ </vt:lpstr>
      <vt:lpstr>ACCEPTANCE AND COMMITMENT THERAPY</vt:lpstr>
      <vt:lpstr>ACCEPTANCE AND COMMITMENT THERAPY</vt:lpstr>
      <vt:lpstr>ACT</vt:lpstr>
      <vt:lpstr>ACT</vt:lpstr>
      <vt:lpstr>ACT</vt:lpstr>
      <vt:lpstr>ACCEPTANCE AND COMMITMENT THERAPY</vt:lpstr>
      <vt:lpstr>Dialectical Behavioural Therapy (DBT)</vt:lpstr>
      <vt:lpstr>History of DBT</vt:lpstr>
      <vt:lpstr>Biosocial Theory of Personality Development</vt:lpstr>
      <vt:lpstr>Borderline Personality Disorder (BPD)</vt:lpstr>
      <vt:lpstr>Common Assumptions about Borderline Personality Disorder</vt:lpstr>
      <vt:lpstr>History of DBT</vt:lpstr>
      <vt:lpstr>History of DBT</vt:lpstr>
      <vt:lpstr>Definition of DBT</vt:lpstr>
      <vt:lpstr>Definition of DBT</vt:lpstr>
      <vt:lpstr>Definition of DBT</vt:lpstr>
      <vt:lpstr>DBT Assumptions</vt:lpstr>
      <vt:lpstr>DBT Modules or Skills</vt:lpstr>
      <vt:lpstr>How to Learn DBT</vt:lpstr>
      <vt:lpstr>PRACTICE - BEHAVIOUR CHAIN ANALYSIS</vt:lpstr>
      <vt:lpstr>PowerPoint Presentation</vt:lpstr>
      <vt:lpstr>PowerPoint Presentation</vt:lpstr>
      <vt:lpstr>PowerPoint Presentation</vt:lpstr>
      <vt:lpstr>PowerPoint Presentation</vt:lpstr>
      <vt:lpstr>PRACTICE DEBRIEF - BEHAVIOUR CHAIN ANALYSIS</vt:lpstr>
      <vt:lpstr>Thank you</vt:lpstr>
      <vt:lpstr>Why did I learn DBT?</vt:lpstr>
      <vt:lpstr>HOW DID I LEARN DBT?</vt:lpstr>
      <vt:lpstr>BPD</vt:lpstr>
      <vt:lpstr>BPD</vt:lpstr>
      <vt:lpstr>BPD DIAGNOSIS</vt:lpstr>
      <vt:lpstr>PowerPoint Presentation</vt:lpstr>
      <vt:lpstr>PowerPoint Presentation</vt:lpstr>
      <vt:lpstr>PowerPoint Presentation</vt:lpstr>
      <vt:lpstr>Key Points</vt:lpstr>
      <vt:lpstr>WHY DBT?</vt:lpstr>
      <vt:lpstr>WHAT IS DIALECTICAL BEHAVIOUR THERAPY?</vt:lpstr>
      <vt:lpstr>WHAT IS DIALECTICAL BEHAVIOUR THERAPY?</vt:lpstr>
      <vt:lpstr>WHAT IS DIALECTICAL BEHAVIOUR THERAPY?</vt:lpstr>
      <vt:lpstr>*Validation</vt:lpstr>
      <vt:lpstr>*Irreverence </vt:lpstr>
      <vt:lpstr>Hypothesized Mechanism of Change</vt:lpstr>
      <vt:lpstr>Eliciting Commitment </vt:lpstr>
      <vt:lpstr>*Hierarchy of Goals</vt:lpstr>
      <vt:lpstr>*DBT Assumptions about clients</vt:lpstr>
      <vt:lpstr>Core skills</vt:lpstr>
      <vt:lpstr>Individual Session Structure</vt:lpstr>
      <vt:lpstr>What is Dialectical Behaviour Therapy?</vt:lpstr>
      <vt:lpstr>PowerPoint Presentation</vt:lpstr>
      <vt:lpstr>PowerPoint Presentation</vt:lpstr>
      <vt:lpstr>PowerPoint Presentation</vt:lpstr>
      <vt:lpstr>PowerPoint Presentation</vt:lpstr>
      <vt:lpstr>PowerPoint Presentation</vt:lpstr>
      <vt:lpstr>Skills Group Structure</vt:lpstr>
      <vt:lpstr>Goals of Skills Training</vt:lpstr>
      <vt:lpstr>Function of weekly  consultation team</vt:lpstr>
      <vt:lpstr>Modifications for Addiction</vt:lpstr>
      <vt:lpstr>Attachment</vt:lpstr>
      <vt:lpstr>Dialectical Abstinence</vt:lpstr>
      <vt:lpstr>Clear Mind</vt:lpstr>
      <vt:lpstr>Community Reinforcement</vt:lpstr>
    </vt:vector>
  </TitlesOfParts>
  <Company>Sinai Health System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3rd Wave Psychotherapy and substance use</dc:title>
  <dc:creator>Lamba, Wiplove</dc:creator>
  <cp:lastModifiedBy>Valerie Primeau</cp:lastModifiedBy>
  <cp:revision>33</cp:revision>
  <dcterms:created xsi:type="dcterms:W3CDTF">2022-11-04T15:23:30Z</dcterms:created>
  <dcterms:modified xsi:type="dcterms:W3CDTF">2024-11-16T13:48:58Z</dcterms:modified>
</cp:coreProperties>
</file>